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8" autoAdjust="0"/>
    <p:restoredTop sz="86482" autoAdjust="0"/>
  </p:normalViewPr>
  <p:slideViewPr>
    <p:cSldViewPr>
      <p:cViewPr varScale="1">
        <p:scale>
          <a:sx n="64" d="100"/>
          <a:sy n="64" d="100"/>
        </p:scale>
        <p:origin x="-120" y="-3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B62452-C5A0-4250-BE4D-D24746918B63}" type="datetimeFigureOut">
              <a:rPr lang="en-US" smtClean="0"/>
              <a:t>9/29/2015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65207B-9DA8-4FAB-82E3-2ECC898E8400}" type="slidenum">
              <a:rPr lang="en-US" smtClean="0"/>
              <a:t>‹#›</a:t>
            </a:fld>
            <a:endParaRPr lang="en-US"/>
          </a:p>
        </p:txBody>
      </p:sp>
    </p:spTree>
    <p:extLst>
      <p:ext uri="{BB962C8B-B14F-4D97-AF65-F5344CB8AC3E}">
        <p14:creationId xmlns:p14="http://schemas.microsoft.com/office/powerpoint/2010/main" val="1023785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07BEEAD-1619-46C9-91E8-E9B66CBE6D96}" type="slidenum">
              <a:rPr lang="en-US" altLang="en-US" smtClean="0">
                <a:latin typeface="Times New Roman" pitchFamily="18" charset="0"/>
              </a:rPr>
              <a:pPr/>
              <a:t>1</a:t>
            </a:fld>
            <a:endParaRPr lang="en-US" altLang="en-US" smtClean="0">
              <a:latin typeface="Times New Roman" pitchFamily="18" charset="0"/>
            </a:endParaRPr>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40B0994-7D5C-448B-ABE3-9136A667D387}" type="slidenum">
              <a:rPr lang="en-US" altLang="en-US" smtClean="0">
                <a:latin typeface="Times New Roman" pitchFamily="18" charset="0"/>
              </a:rPr>
              <a:pPr/>
              <a:t>2</a:t>
            </a:fld>
            <a:endParaRPr lang="en-US" altLang="en-US" smtClean="0">
              <a:latin typeface="Times New Roman" pitchFamily="18" charset="0"/>
            </a:endParaRPr>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17C5290-3F31-4EA8-80A2-98ACC4878949}" type="slidenum">
              <a:rPr lang="en-US" altLang="en-US" smtClean="0">
                <a:latin typeface="Times New Roman" pitchFamily="18" charset="0"/>
              </a:rPr>
              <a:pPr/>
              <a:t>3</a:t>
            </a:fld>
            <a:endParaRPr lang="en-US" altLang="en-US" smtClean="0">
              <a:latin typeface="Times New Roman" pitchFamily="18" charset="0"/>
            </a:endParaRPr>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6DF05D5-16FA-49EC-985E-B7E3A2F7E222}" type="slidenum">
              <a:rPr lang="en-US" altLang="en-US" smtClean="0">
                <a:latin typeface="Times New Roman" pitchFamily="18" charset="0"/>
              </a:rPr>
              <a:pPr/>
              <a:t>4</a:t>
            </a:fld>
            <a:endParaRPr lang="en-US" altLang="en-US" smtClean="0">
              <a:latin typeface="Times New Roman" pitchFamily="18" charset="0"/>
            </a:endParaRPr>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718AFC1-1395-4932-AC0D-1719FB5E212A}" type="slidenum">
              <a:rPr lang="en-US" altLang="en-US" smtClean="0">
                <a:latin typeface="Times New Roman" pitchFamily="18" charset="0"/>
              </a:rPr>
              <a:pPr/>
              <a:t>5</a:t>
            </a:fld>
            <a:endParaRPr lang="en-US" altLang="en-US" smtClean="0">
              <a:latin typeface="Times New Roman" pitchFamily="18" charset="0"/>
            </a:endParaRPr>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3074B10-9569-4AD1-B48C-959E94FD7211}" type="slidenum">
              <a:rPr lang="en-US" altLang="en-US" smtClean="0">
                <a:latin typeface="Times New Roman" pitchFamily="18" charset="0"/>
              </a:rPr>
              <a:pPr/>
              <a:t>6</a:t>
            </a:fld>
            <a:endParaRPr lang="en-US" altLang="en-US" smtClean="0">
              <a:latin typeface="Times New Roman" pitchFamily="18" charset="0"/>
            </a:endParaRPr>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A5A5A2-E7B3-475A-A69F-8277BB6440CA}"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62372-FC55-48FE-9335-314CB95D4A09}" type="slidenum">
              <a:rPr lang="en-US" smtClean="0"/>
              <a:t>‹#›</a:t>
            </a:fld>
            <a:endParaRPr lang="en-US"/>
          </a:p>
        </p:txBody>
      </p:sp>
    </p:spTree>
    <p:extLst>
      <p:ext uri="{BB962C8B-B14F-4D97-AF65-F5344CB8AC3E}">
        <p14:creationId xmlns:p14="http://schemas.microsoft.com/office/powerpoint/2010/main" val="3196286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5A5A2-E7B3-475A-A69F-8277BB6440CA}"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62372-FC55-48FE-9335-314CB95D4A09}" type="slidenum">
              <a:rPr lang="en-US" smtClean="0"/>
              <a:t>‹#›</a:t>
            </a:fld>
            <a:endParaRPr lang="en-US"/>
          </a:p>
        </p:txBody>
      </p:sp>
    </p:spTree>
    <p:extLst>
      <p:ext uri="{BB962C8B-B14F-4D97-AF65-F5344CB8AC3E}">
        <p14:creationId xmlns:p14="http://schemas.microsoft.com/office/powerpoint/2010/main" val="17492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5A5A2-E7B3-475A-A69F-8277BB6440CA}"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62372-FC55-48FE-9335-314CB95D4A09}" type="slidenum">
              <a:rPr lang="en-US" smtClean="0"/>
              <a:t>‹#›</a:t>
            </a:fld>
            <a:endParaRPr lang="en-US"/>
          </a:p>
        </p:txBody>
      </p:sp>
    </p:spTree>
    <p:extLst>
      <p:ext uri="{BB962C8B-B14F-4D97-AF65-F5344CB8AC3E}">
        <p14:creationId xmlns:p14="http://schemas.microsoft.com/office/powerpoint/2010/main" val="3918046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13144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56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56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7"/>
          <p:cNvSpPr>
            <a:spLocks noGrp="1" noChangeArrowheads="1"/>
          </p:cNvSpPr>
          <p:nvPr>
            <p:ph type="dt" sz="half" idx="10"/>
          </p:nvPr>
        </p:nvSpPr>
        <p:spPr>
          <a:ln/>
        </p:spPr>
        <p:txBody>
          <a:bodyPr/>
          <a:lstStyle>
            <a:lvl1pPr>
              <a:defRPr/>
            </a:lvl1pPr>
          </a:lstStyle>
          <a:p>
            <a:pPr>
              <a:defRPr/>
            </a:pPr>
            <a:r>
              <a:rPr lang="en-US"/>
              <a:t>Unit 1, Chapter 2</a:t>
            </a:r>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9F94F896-DCA9-4A76-8B9A-90D42BDD0123}" type="slidenum">
              <a:rPr lang="en-US"/>
              <a:pPr>
                <a:defRPr/>
              </a:pPr>
              <a:t>‹#›</a:t>
            </a:fld>
            <a:endParaRPr lang="en-US"/>
          </a:p>
        </p:txBody>
      </p:sp>
    </p:spTree>
    <p:extLst>
      <p:ext uri="{BB962C8B-B14F-4D97-AF65-F5344CB8AC3E}">
        <p14:creationId xmlns:p14="http://schemas.microsoft.com/office/powerpoint/2010/main" val="686084759"/>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5A5A2-E7B3-475A-A69F-8277BB6440CA}"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62372-FC55-48FE-9335-314CB95D4A09}" type="slidenum">
              <a:rPr lang="en-US" smtClean="0"/>
              <a:t>‹#›</a:t>
            </a:fld>
            <a:endParaRPr lang="en-US"/>
          </a:p>
        </p:txBody>
      </p:sp>
    </p:spTree>
    <p:extLst>
      <p:ext uri="{BB962C8B-B14F-4D97-AF65-F5344CB8AC3E}">
        <p14:creationId xmlns:p14="http://schemas.microsoft.com/office/powerpoint/2010/main" val="2167081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A5A5A2-E7B3-475A-A69F-8277BB6440CA}"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62372-FC55-48FE-9335-314CB95D4A09}" type="slidenum">
              <a:rPr lang="en-US" smtClean="0"/>
              <a:t>‹#›</a:t>
            </a:fld>
            <a:endParaRPr lang="en-US"/>
          </a:p>
        </p:txBody>
      </p:sp>
    </p:spTree>
    <p:extLst>
      <p:ext uri="{BB962C8B-B14F-4D97-AF65-F5344CB8AC3E}">
        <p14:creationId xmlns:p14="http://schemas.microsoft.com/office/powerpoint/2010/main" val="2909282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A5A5A2-E7B3-475A-A69F-8277BB6440CA}" type="datetimeFigureOut">
              <a:rPr lang="en-US" smtClean="0"/>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62372-FC55-48FE-9335-314CB95D4A09}" type="slidenum">
              <a:rPr lang="en-US" smtClean="0"/>
              <a:t>‹#›</a:t>
            </a:fld>
            <a:endParaRPr lang="en-US"/>
          </a:p>
        </p:txBody>
      </p:sp>
    </p:spTree>
    <p:extLst>
      <p:ext uri="{BB962C8B-B14F-4D97-AF65-F5344CB8AC3E}">
        <p14:creationId xmlns:p14="http://schemas.microsoft.com/office/powerpoint/2010/main" val="224663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A5A5A2-E7B3-475A-A69F-8277BB6440CA}" type="datetimeFigureOut">
              <a:rPr lang="en-US" smtClean="0"/>
              <a:t>9/29/2015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A62372-FC55-48FE-9335-314CB95D4A09}" type="slidenum">
              <a:rPr lang="en-US" smtClean="0"/>
              <a:t>‹#›</a:t>
            </a:fld>
            <a:endParaRPr lang="en-US"/>
          </a:p>
        </p:txBody>
      </p:sp>
    </p:spTree>
    <p:extLst>
      <p:ext uri="{BB962C8B-B14F-4D97-AF65-F5344CB8AC3E}">
        <p14:creationId xmlns:p14="http://schemas.microsoft.com/office/powerpoint/2010/main" val="3201227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A5A5A2-E7B3-475A-A69F-8277BB6440CA}" type="datetimeFigureOut">
              <a:rPr lang="en-US" smtClean="0"/>
              <a:t>9/29/2015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A62372-FC55-48FE-9335-314CB95D4A09}" type="slidenum">
              <a:rPr lang="en-US" smtClean="0"/>
              <a:t>‹#›</a:t>
            </a:fld>
            <a:endParaRPr lang="en-US"/>
          </a:p>
        </p:txBody>
      </p:sp>
    </p:spTree>
    <p:extLst>
      <p:ext uri="{BB962C8B-B14F-4D97-AF65-F5344CB8AC3E}">
        <p14:creationId xmlns:p14="http://schemas.microsoft.com/office/powerpoint/2010/main" val="1832569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5A5A2-E7B3-475A-A69F-8277BB6440CA}" type="datetimeFigureOut">
              <a:rPr lang="en-US" smtClean="0"/>
              <a:t>9/29/2015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A62372-FC55-48FE-9335-314CB95D4A09}" type="slidenum">
              <a:rPr lang="en-US" smtClean="0"/>
              <a:t>‹#›</a:t>
            </a:fld>
            <a:endParaRPr lang="en-US"/>
          </a:p>
        </p:txBody>
      </p:sp>
    </p:spTree>
    <p:extLst>
      <p:ext uri="{BB962C8B-B14F-4D97-AF65-F5344CB8AC3E}">
        <p14:creationId xmlns:p14="http://schemas.microsoft.com/office/powerpoint/2010/main" val="1110804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5A5A2-E7B3-475A-A69F-8277BB6440CA}" type="datetimeFigureOut">
              <a:rPr lang="en-US" smtClean="0"/>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62372-FC55-48FE-9335-314CB95D4A09}" type="slidenum">
              <a:rPr lang="en-US" smtClean="0"/>
              <a:t>‹#›</a:t>
            </a:fld>
            <a:endParaRPr lang="en-US"/>
          </a:p>
        </p:txBody>
      </p:sp>
    </p:spTree>
    <p:extLst>
      <p:ext uri="{BB962C8B-B14F-4D97-AF65-F5344CB8AC3E}">
        <p14:creationId xmlns:p14="http://schemas.microsoft.com/office/powerpoint/2010/main" val="2098596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5A5A2-E7B3-475A-A69F-8277BB6440CA}" type="datetimeFigureOut">
              <a:rPr lang="en-US" smtClean="0"/>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62372-FC55-48FE-9335-314CB95D4A09}" type="slidenum">
              <a:rPr lang="en-US" smtClean="0"/>
              <a:t>‹#›</a:t>
            </a:fld>
            <a:endParaRPr lang="en-US"/>
          </a:p>
        </p:txBody>
      </p:sp>
    </p:spTree>
    <p:extLst>
      <p:ext uri="{BB962C8B-B14F-4D97-AF65-F5344CB8AC3E}">
        <p14:creationId xmlns:p14="http://schemas.microsoft.com/office/powerpoint/2010/main" val="2702595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5A5A2-E7B3-475A-A69F-8277BB6440CA}" type="datetimeFigureOut">
              <a:rPr lang="en-US" smtClean="0"/>
              <a:t>9/29/2015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62372-FC55-48FE-9335-314CB95D4A09}" type="slidenum">
              <a:rPr lang="en-US" smtClean="0"/>
              <a:t>‹#›</a:t>
            </a:fld>
            <a:endParaRPr lang="en-US"/>
          </a:p>
        </p:txBody>
      </p:sp>
    </p:spTree>
    <p:extLst>
      <p:ext uri="{BB962C8B-B14F-4D97-AF65-F5344CB8AC3E}">
        <p14:creationId xmlns:p14="http://schemas.microsoft.com/office/powerpoint/2010/main" val="3255917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sz="4800" b="1" dirty="0" smtClean="0">
                <a:solidFill>
                  <a:schemeClr val="folHlink"/>
                </a:solidFill>
                <a:effectLst>
                  <a:outerShdw blurRad="38100" dist="38100" dir="2700000" algn="tl">
                    <a:srgbClr val="FFFFFF"/>
                  </a:outerShdw>
                </a:effectLst>
                <a:latin typeface="Cardenio Modern" panose="03000500000000000000" pitchFamily="66" charset="0"/>
              </a:rPr>
              <a:t>The 4 P’s of the Marketing Mix</a:t>
            </a:r>
          </a:p>
        </p:txBody>
      </p:sp>
      <p:sp>
        <p:nvSpPr>
          <p:cNvPr id="19460" name="Rectangle 3"/>
          <p:cNvSpPr>
            <a:spLocks noGrp="1" noChangeArrowheads="1"/>
          </p:cNvSpPr>
          <p:nvPr>
            <p:ph type="body" idx="1"/>
          </p:nvPr>
        </p:nvSpPr>
        <p:spPr>
          <a:xfrm>
            <a:off x="609600" y="1752600"/>
            <a:ext cx="8229600" cy="4456113"/>
          </a:xfrm>
        </p:spPr>
        <p:txBody>
          <a:bodyPr>
            <a:noAutofit/>
          </a:bodyPr>
          <a:lstStyle/>
          <a:p>
            <a:pPr marL="0" indent="0" algn="ctr" eaLnBrk="1" hangingPunct="1">
              <a:buNone/>
            </a:pPr>
            <a:r>
              <a:rPr lang="en-US" altLang="en-US" sz="6900" b="1" dirty="0" smtClean="0">
                <a:solidFill>
                  <a:schemeClr val="accent1"/>
                </a:solidFill>
                <a:latin typeface="A Gentle Touch" panose="02000603000000000000" pitchFamily="2" charset="0"/>
                <a:ea typeface="A Gentle Touch" panose="02000603000000000000" pitchFamily="2" charset="0"/>
              </a:rPr>
              <a:t>Product</a:t>
            </a:r>
          </a:p>
          <a:p>
            <a:pPr marL="0" indent="0" algn="ctr" eaLnBrk="1" hangingPunct="1">
              <a:buNone/>
            </a:pPr>
            <a:r>
              <a:rPr lang="en-US" altLang="en-US" sz="6900" b="1" dirty="0" smtClean="0">
                <a:solidFill>
                  <a:schemeClr val="accent1"/>
                </a:solidFill>
                <a:latin typeface="A Gentle Touch" panose="02000603000000000000" pitchFamily="2" charset="0"/>
                <a:ea typeface="A Gentle Touch" panose="02000603000000000000" pitchFamily="2" charset="0"/>
              </a:rPr>
              <a:t>Place</a:t>
            </a:r>
          </a:p>
          <a:p>
            <a:pPr marL="0" indent="0" algn="ctr" eaLnBrk="1" hangingPunct="1">
              <a:buNone/>
            </a:pPr>
            <a:r>
              <a:rPr lang="en-US" altLang="en-US" sz="6900" b="1" dirty="0" smtClean="0">
                <a:solidFill>
                  <a:schemeClr val="accent1"/>
                </a:solidFill>
                <a:latin typeface="A Gentle Touch" panose="02000603000000000000" pitchFamily="2" charset="0"/>
                <a:ea typeface="A Gentle Touch" panose="02000603000000000000" pitchFamily="2" charset="0"/>
              </a:rPr>
              <a:t>Price </a:t>
            </a:r>
          </a:p>
          <a:p>
            <a:pPr marL="0" indent="0" algn="ctr" eaLnBrk="1" hangingPunct="1">
              <a:buNone/>
            </a:pPr>
            <a:r>
              <a:rPr lang="en-US" altLang="en-US" sz="6900" b="1" dirty="0" smtClean="0">
                <a:solidFill>
                  <a:schemeClr val="accent1"/>
                </a:solidFill>
                <a:latin typeface="A Gentle Touch" panose="02000603000000000000" pitchFamily="2" charset="0"/>
                <a:ea typeface="A Gentle Touch" panose="02000603000000000000" pitchFamily="2" charset="0"/>
              </a:rPr>
              <a:t>Promotion</a:t>
            </a:r>
          </a:p>
        </p:txBody>
      </p:sp>
    </p:spTree>
    <p:extLst>
      <p:ext uri="{BB962C8B-B14F-4D97-AF65-F5344CB8AC3E}">
        <p14:creationId xmlns:p14="http://schemas.microsoft.com/office/powerpoint/2010/main" val="13066323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533400" y="1447800"/>
            <a:ext cx="7391400" cy="4913313"/>
          </a:xfrm>
        </p:spPr>
        <p:txBody>
          <a:bodyPr/>
          <a:lstStyle/>
          <a:p>
            <a:pPr eaLnBrk="1" hangingPunct="1"/>
            <a:r>
              <a:rPr lang="en-US" altLang="en-US" b="1" dirty="0" smtClean="0"/>
              <a:t>The </a:t>
            </a:r>
            <a:r>
              <a:rPr lang="en-US" altLang="en-US" b="1" u="sng" dirty="0" smtClean="0"/>
              <a:t>Marketing Mix</a:t>
            </a:r>
            <a:r>
              <a:rPr lang="en-US" altLang="en-US" b="1" dirty="0" smtClean="0"/>
              <a:t> is comprised of four basic marketing strategies, collectively known as the “Four P’s</a:t>
            </a:r>
            <a:r>
              <a:rPr lang="en-US" altLang="en-US" b="1" dirty="0" smtClean="0"/>
              <a:t>.”</a:t>
            </a:r>
            <a:br>
              <a:rPr lang="en-US" altLang="en-US" b="1" dirty="0" smtClean="0"/>
            </a:br>
            <a:endParaRPr lang="en-US" altLang="en-US" b="1" dirty="0" smtClean="0"/>
          </a:p>
          <a:p>
            <a:pPr eaLnBrk="1" hangingPunct="1"/>
            <a:r>
              <a:rPr lang="en-US" altLang="en-US" b="1" dirty="0" smtClean="0"/>
              <a:t>The </a:t>
            </a:r>
            <a:r>
              <a:rPr lang="en-US" altLang="en-US" b="1" u="sng" dirty="0" smtClean="0"/>
              <a:t>Marketing Mix</a:t>
            </a:r>
            <a:r>
              <a:rPr lang="en-US" altLang="en-US" b="1" dirty="0" smtClean="0"/>
              <a:t> is dependent on how well the target market is defined and how well all strategies are directed toward that target audience!</a:t>
            </a:r>
          </a:p>
        </p:txBody>
      </p:sp>
      <p:sp>
        <p:nvSpPr>
          <p:cNvPr id="2" name="TextBox 1"/>
          <p:cNvSpPr txBox="1"/>
          <p:nvPr/>
        </p:nvSpPr>
        <p:spPr>
          <a:xfrm>
            <a:off x="685800" y="346501"/>
            <a:ext cx="8001000" cy="830997"/>
          </a:xfrm>
          <a:prstGeom prst="rect">
            <a:avLst/>
          </a:prstGeom>
          <a:noFill/>
        </p:spPr>
        <p:txBody>
          <a:bodyPr wrap="square" rtlCol="0">
            <a:spAutoFit/>
          </a:bodyPr>
          <a:lstStyle/>
          <a:p>
            <a:r>
              <a:rPr lang="en-US" sz="4800" b="1" dirty="0" smtClean="0">
                <a:solidFill>
                  <a:schemeClr val="folHlink"/>
                </a:solidFill>
                <a:effectLst>
                  <a:outerShdw blurRad="38100" dist="38100" dir="2700000" algn="tl">
                    <a:srgbClr val="FFFFFF"/>
                  </a:outerShdw>
                </a:effectLst>
              </a:rPr>
              <a:t>The 4 P’s of the Marketing Mix</a:t>
            </a:r>
            <a:endParaRPr lang="en-US" sz="4800" b="1" dirty="0">
              <a:solidFill>
                <a:schemeClr val="folHlink"/>
              </a:solidFill>
              <a:effectLst>
                <a:outerShdw blurRad="38100" dist="38100" dir="2700000" algn="tl">
                  <a:srgbClr val="FFFFFF"/>
                </a:outerShdw>
              </a:effectLst>
              <a:latin typeface="+mj-lt"/>
              <a:ea typeface="+mj-ea"/>
              <a:cs typeface="+mj-cs"/>
            </a:endParaRPr>
          </a:p>
        </p:txBody>
      </p:sp>
    </p:spTree>
    <p:extLst>
      <p:ext uri="{BB962C8B-B14F-4D97-AF65-F5344CB8AC3E}">
        <p14:creationId xmlns:p14="http://schemas.microsoft.com/office/powerpoint/2010/main" val="1011801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eaLnBrk="1" hangingPunct="1">
              <a:defRPr/>
            </a:pPr>
            <a:r>
              <a:rPr lang="en-US" sz="4800" b="1" smtClean="0"/>
              <a:t>Product</a:t>
            </a:r>
          </a:p>
        </p:txBody>
      </p:sp>
      <p:sp>
        <p:nvSpPr>
          <p:cNvPr id="21508" name="Rectangle 3"/>
          <p:cNvSpPr>
            <a:spLocks noGrp="1" noChangeArrowheads="1"/>
          </p:cNvSpPr>
          <p:nvPr>
            <p:ph type="body" sz="half" idx="1"/>
          </p:nvPr>
        </p:nvSpPr>
        <p:spPr>
          <a:xfrm>
            <a:off x="609600" y="1447800"/>
            <a:ext cx="8686800" cy="4456113"/>
          </a:xfrm>
        </p:spPr>
        <p:txBody>
          <a:bodyPr/>
          <a:lstStyle/>
          <a:p>
            <a:pPr eaLnBrk="1" hangingPunct="1"/>
            <a:r>
              <a:rPr lang="en-US" altLang="en-US" dirty="0" smtClean="0"/>
              <a:t>Knowing what product to make, how to package it, what brand name to use, and what image to project.</a:t>
            </a:r>
            <a:r>
              <a:rPr lang="en-US" altLang="en-US" sz="2800" dirty="0" smtClean="0"/>
              <a:t> </a:t>
            </a:r>
            <a:endParaRPr lang="en-US" altLang="en-US" sz="2800" dirty="0" smtClean="0"/>
          </a:p>
          <a:p>
            <a:pPr eaLnBrk="1" hangingPunct="1"/>
            <a:r>
              <a:rPr lang="en-US" altLang="en-US" sz="2800" dirty="0" smtClean="0"/>
              <a:t>Product decisions include:</a:t>
            </a:r>
          </a:p>
          <a:p>
            <a:pPr lvl="1"/>
            <a:r>
              <a:rPr lang="en-US" altLang="en-US" sz="2400" dirty="0" smtClean="0"/>
              <a:t>What should be offered to sale?  Is there a market for the product?  What makes the product useful?</a:t>
            </a:r>
          </a:p>
          <a:p>
            <a:pPr lvl="1"/>
            <a:r>
              <a:rPr lang="en-US" altLang="en-US" sz="2400" dirty="0" smtClean="0"/>
              <a:t>What would you name the product?</a:t>
            </a:r>
          </a:p>
          <a:p>
            <a:pPr lvl="1"/>
            <a:r>
              <a:rPr lang="en-US" altLang="en-US" sz="2400" dirty="0" smtClean="0"/>
              <a:t>What design features should the product/package have?</a:t>
            </a:r>
          </a:p>
          <a:p>
            <a:pPr lvl="1"/>
            <a:r>
              <a:rPr lang="en-US" altLang="en-US" sz="2400" dirty="0" smtClean="0"/>
              <a:t>Should we offer guarantees or warranties?</a:t>
            </a:r>
          </a:p>
          <a:p>
            <a:pPr marL="457200" lvl="1" indent="0">
              <a:buNone/>
            </a:pPr>
            <a:endParaRPr lang="en-US" altLang="en-US" sz="2400" dirty="0" smtClean="0"/>
          </a:p>
          <a:p>
            <a:pPr lvl="1"/>
            <a:endParaRPr lang="en-US" altLang="en-US" sz="2400" dirty="0" smtClean="0"/>
          </a:p>
          <a:p>
            <a:pPr eaLnBrk="1" hangingPunct="1"/>
            <a:endParaRPr lang="en-US" altLang="en-US" sz="2800" dirty="0" smtClean="0"/>
          </a:p>
        </p:txBody>
      </p:sp>
    </p:spTree>
    <p:extLst>
      <p:ext uri="{BB962C8B-B14F-4D97-AF65-F5344CB8AC3E}">
        <p14:creationId xmlns:p14="http://schemas.microsoft.com/office/powerpoint/2010/main" val="2399987518"/>
      </p:ext>
    </p:extLst>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eaLnBrk="1" hangingPunct="1">
              <a:defRPr/>
            </a:pPr>
            <a:r>
              <a:rPr lang="en-US" sz="4800" b="1" smtClean="0"/>
              <a:t>Place</a:t>
            </a:r>
          </a:p>
        </p:txBody>
      </p:sp>
      <p:sp>
        <p:nvSpPr>
          <p:cNvPr id="22532" name="Rectangle 3"/>
          <p:cNvSpPr>
            <a:spLocks noGrp="1" noChangeArrowheads="1"/>
          </p:cNvSpPr>
          <p:nvPr>
            <p:ph type="body" sz="half" idx="1"/>
          </p:nvPr>
        </p:nvSpPr>
        <p:spPr>
          <a:xfrm>
            <a:off x="381000" y="1600200"/>
            <a:ext cx="8763000" cy="4456113"/>
          </a:xfrm>
        </p:spPr>
        <p:txBody>
          <a:bodyPr/>
          <a:lstStyle/>
          <a:p>
            <a:pPr eaLnBrk="1" hangingPunct="1"/>
            <a:r>
              <a:rPr lang="en-US" altLang="en-US" sz="3600" dirty="0" smtClean="0"/>
              <a:t>Determines how and where a product will be distributed</a:t>
            </a:r>
            <a:r>
              <a:rPr lang="en-US" altLang="en-US" sz="3600" dirty="0" smtClean="0"/>
              <a:t>.</a:t>
            </a:r>
          </a:p>
          <a:p>
            <a:pPr lvl="1"/>
            <a:r>
              <a:rPr lang="en-US" altLang="en-US" dirty="0"/>
              <a:t>Product decisions include</a:t>
            </a:r>
            <a:r>
              <a:rPr lang="en-US" altLang="en-US" dirty="0" smtClean="0"/>
              <a:t>:</a:t>
            </a:r>
          </a:p>
          <a:p>
            <a:pPr lvl="2"/>
            <a:r>
              <a:rPr lang="en-US" altLang="en-US" dirty="0" smtClean="0"/>
              <a:t>Where will the customers buy the product?  Where is the best place to sell?</a:t>
            </a:r>
          </a:p>
          <a:p>
            <a:pPr lvl="2"/>
            <a:r>
              <a:rPr lang="en-US" altLang="en-US" dirty="0" smtClean="0"/>
              <a:t>How can you add value through place utility?</a:t>
            </a:r>
          </a:p>
          <a:p>
            <a:pPr lvl="2"/>
            <a:r>
              <a:rPr lang="en-US" altLang="en-US" dirty="0" smtClean="0"/>
              <a:t>Should we allow our product to be sold by a wholesaler?</a:t>
            </a:r>
          </a:p>
          <a:p>
            <a:pPr marL="914400" lvl="2" indent="0">
              <a:buNone/>
            </a:pPr>
            <a:endParaRPr lang="en-US" altLang="en-US" dirty="0"/>
          </a:p>
          <a:p>
            <a:pPr lvl="1"/>
            <a:endParaRPr lang="en-US" altLang="en-US" dirty="0" smtClean="0"/>
          </a:p>
        </p:txBody>
      </p:sp>
    </p:spTree>
    <p:extLst>
      <p:ext uri="{BB962C8B-B14F-4D97-AF65-F5344CB8AC3E}">
        <p14:creationId xmlns:p14="http://schemas.microsoft.com/office/powerpoint/2010/main" val="463343348"/>
      </p:ext>
    </p:extLst>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eaLnBrk="1" hangingPunct="1">
              <a:defRPr/>
            </a:pPr>
            <a:r>
              <a:rPr lang="en-US" sz="4800" b="1" smtClean="0"/>
              <a:t>Price</a:t>
            </a:r>
          </a:p>
        </p:txBody>
      </p:sp>
      <p:sp>
        <p:nvSpPr>
          <p:cNvPr id="23556" name="Rectangle 3"/>
          <p:cNvSpPr>
            <a:spLocks noGrp="1" noChangeArrowheads="1"/>
          </p:cNvSpPr>
          <p:nvPr>
            <p:ph type="body" idx="1"/>
          </p:nvPr>
        </p:nvSpPr>
        <p:spPr/>
        <p:txBody>
          <a:bodyPr/>
          <a:lstStyle/>
          <a:p>
            <a:pPr eaLnBrk="1" hangingPunct="1"/>
            <a:r>
              <a:rPr lang="en-US" altLang="en-US" sz="3600" dirty="0" smtClean="0"/>
              <a:t>Should reflect what customers are willing and able to pay</a:t>
            </a:r>
            <a:r>
              <a:rPr lang="en-US" altLang="en-US" sz="3600" dirty="0" smtClean="0"/>
              <a:t>.</a:t>
            </a:r>
          </a:p>
          <a:p>
            <a:pPr marL="742950" lvl="2" indent="-342900"/>
            <a:r>
              <a:rPr lang="en-US" altLang="en-US" dirty="0" smtClean="0"/>
              <a:t>Price decisions include:</a:t>
            </a:r>
          </a:p>
          <a:p>
            <a:pPr marL="1200150" lvl="3" indent="-342900"/>
            <a:r>
              <a:rPr lang="en-US" altLang="en-US" dirty="0" smtClean="0"/>
              <a:t>What is the right price?</a:t>
            </a:r>
          </a:p>
          <a:p>
            <a:pPr marL="1200150" lvl="3" indent="-342900"/>
            <a:r>
              <a:rPr lang="en-US" altLang="en-US" dirty="0" smtClean="0"/>
              <a:t>Who is our competition and how is it priced?</a:t>
            </a:r>
          </a:p>
          <a:p>
            <a:pPr marL="1200150" lvl="3" indent="-342900"/>
            <a:r>
              <a:rPr lang="en-US" altLang="en-US" dirty="0" smtClean="0"/>
              <a:t>What image should we project with price?</a:t>
            </a:r>
          </a:p>
          <a:p>
            <a:pPr marL="1200150" lvl="3" indent="-342900"/>
            <a:r>
              <a:rPr lang="en-US" altLang="en-US" dirty="0" smtClean="0"/>
              <a:t>How often should we put the product on sale?</a:t>
            </a:r>
          </a:p>
          <a:p>
            <a:pPr marL="1200150" lvl="3" indent="-342900"/>
            <a:r>
              <a:rPr lang="en-US" altLang="en-US" dirty="0" smtClean="0"/>
              <a:t>Should we offer credit?  How can you add value through possession utility?</a:t>
            </a:r>
          </a:p>
          <a:p>
            <a:pPr marL="1200150" lvl="3" indent="-342900"/>
            <a:endParaRPr lang="en-US" altLang="en-US" dirty="0" smtClean="0"/>
          </a:p>
          <a:p>
            <a:pPr eaLnBrk="1" hangingPunct="1"/>
            <a:endParaRPr lang="en-US" altLang="en-US" sz="3600" dirty="0" smtClean="0"/>
          </a:p>
        </p:txBody>
      </p:sp>
      <p:sp>
        <p:nvSpPr>
          <p:cNvPr id="23557" name="Rectangle 5"/>
          <p:cNvSpPr>
            <a:spLocks noChangeArrowheads="1"/>
          </p:cNvSpPr>
          <p:nvPr/>
        </p:nvSpPr>
        <p:spPr bwMode="auto">
          <a:xfrm>
            <a:off x="0" y="2952750"/>
            <a:ext cx="4868863"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Tree>
    <p:extLst>
      <p:ext uri="{BB962C8B-B14F-4D97-AF65-F5344CB8AC3E}">
        <p14:creationId xmlns:p14="http://schemas.microsoft.com/office/powerpoint/2010/main" val="11871178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defRPr/>
            </a:pPr>
            <a:r>
              <a:rPr lang="en-US" sz="4800" b="1" smtClean="0"/>
              <a:t>Promotion</a:t>
            </a:r>
          </a:p>
        </p:txBody>
      </p:sp>
      <p:sp>
        <p:nvSpPr>
          <p:cNvPr id="24580" name="Rectangle 3"/>
          <p:cNvSpPr>
            <a:spLocks noGrp="1" noChangeArrowheads="1"/>
          </p:cNvSpPr>
          <p:nvPr>
            <p:ph type="body" sz="half" idx="1"/>
          </p:nvPr>
        </p:nvSpPr>
        <p:spPr>
          <a:xfrm>
            <a:off x="457200" y="1600200"/>
            <a:ext cx="8686800" cy="4876800"/>
          </a:xfrm>
        </p:spPr>
        <p:txBody>
          <a:bodyPr>
            <a:normAutofit fontScale="85000" lnSpcReduction="20000"/>
          </a:bodyPr>
          <a:lstStyle/>
          <a:p>
            <a:pPr eaLnBrk="1" hangingPunct="1"/>
            <a:r>
              <a:rPr lang="en-US" altLang="en-US" sz="3600" dirty="0" smtClean="0"/>
              <a:t>Deals with how potential customers will be told about the new product, what the message will be, when and where it will be delivered, and with what inducements to buy</a:t>
            </a:r>
            <a:r>
              <a:rPr lang="en-US" altLang="en-US" sz="3600" dirty="0" smtClean="0"/>
              <a:t>.</a:t>
            </a:r>
            <a:br>
              <a:rPr lang="en-US" altLang="en-US" sz="3600" dirty="0" smtClean="0"/>
            </a:br>
            <a:endParaRPr lang="en-US" altLang="en-US" sz="3600" dirty="0" smtClean="0"/>
          </a:p>
          <a:p>
            <a:pPr lvl="1"/>
            <a:r>
              <a:rPr lang="en-US" altLang="en-US" dirty="0" smtClean="0"/>
              <a:t>Promotion decisions include:</a:t>
            </a:r>
          </a:p>
          <a:p>
            <a:pPr lvl="2"/>
            <a:r>
              <a:rPr lang="en-US" altLang="en-US" dirty="0" smtClean="0"/>
              <a:t>What specific info do customers need?</a:t>
            </a:r>
          </a:p>
          <a:p>
            <a:pPr lvl="2"/>
            <a:r>
              <a:rPr lang="en-US" altLang="en-US" dirty="0" smtClean="0"/>
              <a:t>What is/are the most effective form of communication for these products?  (promotional mix – advertising, personal selling, sales promotion, public relations)</a:t>
            </a:r>
          </a:p>
          <a:p>
            <a:pPr lvl="2"/>
            <a:r>
              <a:rPr lang="en-US" altLang="en-US" dirty="0" smtClean="0"/>
              <a:t>What will entice customers?  Should we have a celebrity endorser?</a:t>
            </a:r>
          </a:p>
          <a:p>
            <a:pPr lvl="2"/>
            <a:r>
              <a:rPr lang="en-US" altLang="en-US" dirty="0" smtClean="0"/>
              <a:t>How many salespeople should we hire?  Training?  How often should we advertise?</a:t>
            </a:r>
          </a:p>
          <a:p>
            <a:pPr lvl="2"/>
            <a:r>
              <a:rPr lang="en-US" altLang="en-US" dirty="0" smtClean="0"/>
              <a:t>What should be the main theme of slogan of your advertising campaign?</a:t>
            </a:r>
            <a:endParaRPr lang="en-US" altLang="en-US" dirty="0" smtClean="0"/>
          </a:p>
          <a:p>
            <a:pPr lvl="1"/>
            <a:endParaRPr lang="en-US" altLang="en-US" dirty="0" smtClean="0"/>
          </a:p>
          <a:p>
            <a:pPr lvl="1"/>
            <a:endParaRPr lang="en-US" altLang="en-US" dirty="0" smtClean="0"/>
          </a:p>
        </p:txBody>
      </p:sp>
    </p:spTree>
    <p:extLst>
      <p:ext uri="{BB962C8B-B14F-4D97-AF65-F5344CB8AC3E}">
        <p14:creationId xmlns:p14="http://schemas.microsoft.com/office/powerpoint/2010/main" val="362581147"/>
      </p:ext>
    </p:extLst>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066800"/>
          </a:xfrm>
        </p:spPr>
        <p:txBody>
          <a:bodyPr/>
          <a:lstStyle/>
          <a:p>
            <a:r>
              <a:rPr lang="en-US" dirty="0" smtClean="0"/>
              <a:t>On Your Own </a:t>
            </a:r>
            <a:endParaRPr lang="en-US" dirty="0"/>
          </a:p>
        </p:txBody>
      </p:sp>
      <p:sp>
        <p:nvSpPr>
          <p:cNvPr id="3" name="Subtitle 2"/>
          <p:cNvSpPr>
            <a:spLocks noGrp="1"/>
          </p:cNvSpPr>
          <p:nvPr>
            <p:ph type="subTitle" idx="1"/>
          </p:nvPr>
        </p:nvSpPr>
        <p:spPr>
          <a:xfrm>
            <a:off x="3810000" y="838200"/>
            <a:ext cx="4419600" cy="609600"/>
          </a:xfrm>
        </p:spPr>
        <p:txBody>
          <a:bodyPr/>
          <a:lstStyle/>
          <a:p>
            <a:r>
              <a:rPr lang="en-US" dirty="0" smtClean="0">
                <a:latin typeface="A Gentle Touch" panose="02000603000000000000" pitchFamily="2" charset="0"/>
                <a:ea typeface="A Gentle Touch" panose="02000603000000000000" pitchFamily="2" charset="0"/>
              </a:rPr>
              <a:t>4Ps/Profit Review</a:t>
            </a:r>
            <a:endParaRPr lang="en-US" dirty="0">
              <a:latin typeface="A Gentle Touch" panose="02000603000000000000" pitchFamily="2" charset="0"/>
              <a:ea typeface="A Gentle Touch" panose="02000603000000000000" pitchFamily="2" charset="0"/>
            </a:endParaRPr>
          </a:p>
        </p:txBody>
      </p:sp>
      <p:sp>
        <p:nvSpPr>
          <p:cNvPr id="4" name="TextBox 3"/>
          <p:cNvSpPr txBox="1"/>
          <p:nvPr/>
        </p:nvSpPr>
        <p:spPr>
          <a:xfrm>
            <a:off x="457200" y="1981200"/>
            <a:ext cx="8229600" cy="2862322"/>
          </a:xfrm>
          <a:prstGeom prst="rect">
            <a:avLst/>
          </a:prstGeom>
          <a:noFill/>
        </p:spPr>
        <p:txBody>
          <a:bodyPr wrap="square" rtlCol="0">
            <a:spAutoFit/>
          </a:bodyPr>
          <a:lstStyle/>
          <a:p>
            <a:pPr marL="342900" indent="-342900">
              <a:buAutoNum type="arabicPeriod"/>
            </a:pPr>
            <a:r>
              <a:rPr lang="en-US" dirty="0" smtClean="0"/>
              <a:t>Suppose you want to earn money by making something.  Pick a product to create (you will have to tell me who your target customer is) and write a 3-5 sentence description of it.  What need does it fulfill?  Who is your customer?  Who is your competition?  Create a prototype for your product .  </a:t>
            </a:r>
          </a:p>
          <a:p>
            <a:pPr marL="342900" indent="-342900">
              <a:buAutoNum type="arabicPeriod"/>
            </a:pPr>
            <a:r>
              <a:rPr lang="en-US" dirty="0" smtClean="0"/>
              <a:t>Research and estimate how many materials you would need to make the product and how much the materials would cost.  Add in the cost it would take for you to make it.  What would you charge for the product?  Your selling price should include the total cost of your materials and your labor, plus some profit.  </a:t>
            </a:r>
          </a:p>
          <a:p>
            <a:pPr marL="342900" indent="-342900">
              <a:buAutoNum type="arabicPeriod"/>
            </a:pPr>
            <a:r>
              <a:rPr lang="en-US" dirty="0" smtClean="0"/>
              <a:t>Where would you sell your product?  </a:t>
            </a:r>
          </a:p>
          <a:p>
            <a:pPr marL="342900" indent="-342900">
              <a:buAutoNum type="arabicPeriod"/>
            </a:pPr>
            <a:r>
              <a:rPr lang="en-US" dirty="0" smtClean="0"/>
              <a:t>How would you promote your product?  </a:t>
            </a:r>
            <a:endParaRPr lang="en-US" dirty="0"/>
          </a:p>
        </p:txBody>
      </p:sp>
    </p:spTree>
    <p:extLst>
      <p:ext uri="{BB962C8B-B14F-4D97-AF65-F5344CB8AC3E}">
        <p14:creationId xmlns:p14="http://schemas.microsoft.com/office/powerpoint/2010/main" val="4121681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405</Words>
  <Application>Microsoft Office PowerPoint</Application>
  <PresentationFormat>On-screen Show (4:3)</PresentationFormat>
  <Paragraphs>50</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4 P’s of the Marketing Mix</vt:lpstr>
      <vt:lpstr>PowerPoint Presentation</vt:lpstr>
      <vt:lpstr>Product</vt:lpstr>
      <vt:lpstr>Place</vt:lpstr>
      <vt:lpstr>Price</vt:lpstr>
      <vt:lpstr>Promotion</vt:lpstr>
      <vt:lpstr>On Your Own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4 P’s of the Marketing Mix</dc:title>
  <dc:creator>vci</dc:creator>
  <cp:lastModifiedBy>vci</cp:lastModifiedBy>
  <cp:revision>6</cp:revision>
  <dcterms:created xsi:type="dcterms:W3CDTF">2015-09-29T12:08:41Z</dcterms:created>
  <dcterms:modified xsi:type="dcterms:W3CDTF">2015-09-29T14:05:47Z</dcterms:modified>
</cp:coreProperties>
</file>