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1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6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43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0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44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1D3641"/>
                </a:solidFill>
              </a:rPr>
              <a:pPr/>
              <a:t>10/20/2015</a:t>
            </a:fld>
            <a:endParaRPr lang="en-US" dirty="0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1D3641"/>
                </a:solidFill>
              </a:rPr>
              <a:pPr/>
              <a:t>‹#›</a:t>
            </a:fld>
            <a:endParaRPr lang="en-US" dirty="0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6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41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58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56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91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64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46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4819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20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8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1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6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7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7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1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6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87BD9-8D54-4A91-8B27-31CFB0D074CD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C54C5-538D-47FA-9EF6-E79FF228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9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31F2CEC-EFAC-4889-8742-0B6C4A72920C}" type="datetimeFigureOut">
              <a:rPr lang="en-US" smtClean="0">
                <a:solidFill>
                  <a:srgbClr val="DFE6D0"/>
                </a:solidFill>
              </a:rPr>
              <a:pPr/>
              <a:t>10/20/2015</a:t>
            </a:fld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75592DE-1E32-4ED7-B9A5-25047BDCCAC0}" type="slidenum">
              <a:rPr lang="en-US" smtClean="0">
                <a:solidFill>
                  <a:srgbClr val="DFE6D0"/>
                </a:solidFill>
              </a:rPr>
              <a:pPr/>
              <a:t>‹#›</a:t>
            </a:fld>
            <a:endParaRPr lang="en-US" dirty="0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82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p551GVstjFEE-M&amp;tbnid=QWWP_oL2K3xmEM:&amp;ved=0CAUQjRw&amp;url=http://www.fpsgeneral.com/news/halo-4/21845-eat-doritos-drink-mountain-dew-receive-double-xp&amp;ei=sa_WUt3gJ8i1kAff1IDABQ&amp;bvm=bv.59378465,d.eW0&amp;psig=AFQjCNHDN_dXzv1DEEWmZbGfgCrl5-hrLQ&amp;ust=1389887312295487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M5RRggQ0-vqd2M&amp;tbnid=GRV_T9wuuDADRM:&amp;ved=0CAUQjRw&amp;url=http://www.today.com/id/7734186&amp;ei=Wa_WUrn2EsW5kQedi4GgBQ&amp;bvm=bv.59378465,d.eW0&amp;psig=AFQjCNHDN_dXzv1DEEWmZbGfgCrl5-hrLQ&amp;ust=138988731229548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i&amp;rct=j&amp;q=&amp;esrc=s&amp;frm=1&amp;source=images&amp;cd=&amp;cad=rja&amp;docid=hdTakT-o8x6S8M&amp;tbnid=wcryHHNrR_sGRM:&amp;ved=0CAUQjRw&amp;url=http://comicsworthreading.com/2012/06/15/mountain-dew-creates-dark-knight-rises-tie-ins/&amp;ei=k6_WUpePO9CtkAfg1YCAAg&amp;bvm=bv.59378465,d.eW0&amp;psig=AFQjCNHDN_dXzv1DEEWmZbGfgCrl5-hrLQ&amp;ust=138988731229548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www.google.com/url?sa=i&amp;rct=j&amp;q=&amp;esrc=s&amp;frm=1&amp;source=images&amp;cd=&amp;cad=rja&amp;docid=ZD-COPjLrPizNM&amp;tbnid=igNDmQdw25QUfM:&amp;ved=0CAUQjRw&amp;url=http://www.comicbookmovie.com/fansites/Poniverse/news/?a%3D16786&amp;ei=5K_WUoeZIpS4kQep5IH4Bw&amp;bvm=bv.59378465,d.eW0&amp;psig=AFQjCNHDN_dXzv1DEEWmZbGfgCrl5-hrLQ&amp;ust=1389887312295487" TargetMode="External"/><Relationship Id="rId4" Type="http://schemas.openxmlformats.org/officeDocument/2006/relationships/hyperlink" Target="http://www.google.com/url?sa=i&amp;rct=j&amp;q=&amp;esrc=s&amp;frm=1&amp;source=images&amp;cd=&amp;cad=rja&amp;docid=ZxtggnBNxJuyTM&amp;tbnid=eldNJmhwLc5zzM:&amp;ved=0CAUQjRw&amp;url=http://www.mediapost.com/publications/article/166262/general-mills-ties-into-3d-star-wars-release.html&amp;ei=c6_WUsX4M9DSkQeNiYCABg&amp;bvm=bv.59378465,d.eW0&amp;psig=AFQjCNHDN_dXzv1DEEWmZbGfgCrl5-hrLQ&amp;ust=1389887312295487" TargetMode="Externa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400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 Little Mixed Up" pitchFamily="2" charset="0"/>
              </a:rPr>
              <a:t>p</a:t>
            </a:r>
            <a:r>
              <a:rPr lang="en-US" sz="4000" dirty="0" smtClean="0">
                <a:latin typeface="A Little Mixed Up" pitchFamily="2" charset="0"/>
              </a:rPr>
              <a:t>romotion </a:t>
            </a:r>
            <a:r>
              <a:rPr lang="en-US" sz="4000" dirty="0">
                <a:latin typeface="A Little Mixed Up" pitchFamily="2" charset="0"/>
              </a:rPr>
              <a:t>t</a:t>
            </a:r>
            <a:r>
              <a:rPr lang="en-US" sz="4000" dirty="0" smtClean="0">
                <a:latin typeface="A Little Mixed Up" pitchFamily="2" charset="0"/>
              </a:rPr>
              <a:t>erms</a:t>
            </a:r>
            <a:endParaRPr lang="en-US" sz="4000" dirty="0">
              <a:latin typeface="A Little Mixed Up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866157"/>
            <a:ext cx="3163888" cy="5638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promotion</a:t>
            </a:r>
          </a:p>
          <a:p>
            <a:r>
              <a:rPr lang="en-US" sz="2400" dirty="0" smtClean="0"/>
              <a:t>Product promotion</a:t>
            </a:r>
          </a:p>
          <a:p>
            <a:r>
              <a:rPr lang="en-US" sz="2400" dirty="0" smtClean="0"/>
              <a:t>Institutional promotion</a:t>
            </a:r>
          </a:p>
          <a:p>
            <a:r>
              <a:rPr lang="en-US" sz="2400" dirty="0" smtClean="0"/>
              <a:t>Advertising</a:t>
            </a:r>
          </a:p>
          <a:p>
            <a:r>
              <a:rPr lang="en-US" sz="2400" dirty="0" smtClean="0"/>
              <a:t>Visual Merchandising</a:t>
            </a:r>
            <a:endParaRPr lang="en-US" sz="2400" dirty="0" smtClean="0"/>
          </a:p>
          <a:p>
            <a:r>
              <a:rPr lang="en-US" sz="2400" dirty="0" smtClean="0"/>
              <a:t>Public relations</a:t>
            </a:r>
          </a:p>
          <a:p>
            <a:r>
              <a:rPr lang="en-US" sz="2400" dirty="0" smtClean="0"/>
              <a:t>News release</a:t>
            </a:r>
          </a:p>
          <a:p>
            <a:r>
              <a:rPr lang="en-US" sz="2400" dirty="0" smtClean="0"/>
              <a:t>Publicity</a:t>
            </a:r>
          </a:p>
          <a:p>
            <a:r>
              <a:rPr lang="en-US" sz="2400" dirty="0" smtClean="0"/>
              <a:t>Promotional mix</a:t>
            </a:r>
          </a:p>
          <a:p>
            <a:r>
              <a:rPr lang="en-US" sz="2400" dirty="0" smtClean="0"/>
              <a:t>Sales promotions</a:t>
            </a:r>
          </a:p>
          <a:p>
            <a:r>
              <a:rPr lang="en-US" sz="2400" dirty="0" smtClean="0"/>
              <a:t>Trade promotions</a:t>
            </a:r>
          </a:p>
          <a:p>
            <a:r>
              <a:rPr lang="en-US" sz="2400" dirty="0" smtClean="0"/>
              <a:t>Promotional allowances</a:t>
            </a:r>
          </a:p>
          <a:p>
            <a:r>
              <a:rPr lang="en-US" sz="2400" dirty="0" smtClean="0"/>
              <a:t>Cooperative advertising</a:t>
            </a:r>
          </a:p>
          <a:p>
            <a:r>
              <a:rPr lang="en-US" sz="2400" dirty="0" smtClean="0"/>
              <a:t>Slotting allowances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66800"/>
            <a:ext cx="266382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87" y="1066800"/>
            <a:ext cx="2663825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623180"/>
            <a:ext cx="3352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Sales force promotions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Trade shows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Consumer promotions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Coupons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Premiums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Deals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Incentives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Product samples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Sponsorship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Promotional tie-ins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Product placement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Loyalty marketing programs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Online loyalty marketing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Point-of-purchase </a:t>
            </a: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displays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Audience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Frequency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Impression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tx1">
                    <a:tint val="75000"/>
                  </a:schemeClr>
                </a:solidFill>
              </a:rPr>
              <a:t>Advertising Campaign</a:t>
            </a:r>
            <a:endParaRPr lang="en-US" sz="20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 Little Mixed Up" pitchFamily="2" charset="0"/>
              </a:rPr>
              <a:t>Promotion Collage</a:t>
            </a:r>
            <a:endParaRPr lang="en-US" dirty="0">
              <a:latin typeface="A Little Mixed Up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Pick one of the following forms of promotion to explain on a 1 page PowerPoint or Poster.</a:t>
            </a:r>
          </a:p>
          <a:p>
            <a:pPr lvl="1"/>
            <a:r>
              <a:rPr lang="en-US" dirty="0" smtClean="0"/>
              <a:t>Research the promotion 25 pts.</a:t>
            </a:r>
          </a:p>
          <a:p>
            <a:pPr lvl="1"/>
            <a:r>
              <a:rPr lang="en-US" dirty="0" smtClean="0"/>
              <a:t>Create a collage to describe the type of promotion 50 pts.</a:t>
            </a:r>
          </a:p>
          <a:p>
            <a:pPr lvl="1"/>
            <a:r>
              <a:rPr lang="en-US" dirty="0" smtClean="0"/>
              <a:t>Give at least 5 examples of the type of promotion with pictures 25 pts.</a:t>
            </a:r>
          </a:p>
          <a:p>
            <a:pPr marL="0" lvl="0" indent="0" algn="ctr">
              <a:lnSpc>
                <a:spcPct val="90000"/>
              </a:lnSpc>
              <a:buNone/>
            </a:pPr>
            <a:r>
              <a:rPr lang="en-US" sz="2200" dirty="0" smtClean="0">
                <a:solidFill>
                  <a:prstClr val="black">
                    <a:tint val="75000"/>
                  </a:prstClr>
                </a:solidFill>
              </a:rPr>
              <a:t>Sponsorships</a:t>
            </a:r>
            <a:endParaRPr lang="en-US" sz="2200" dirty="0">
              <a:solidFill>
                <a:prstClr val="black">
                  <a:tint val="75000"/>
                </a:prstClr>
              </a:solidFill>
            </a:endParaRPr>
          </a:p>
          <a:p>
            <a:pPr marL="0" lvl="0" indent="0" algn="ctr">
              <a:lnSpc>
                <a:spcPct val="90000"/>
              </a:lnSpc>
              <a:buNone/>
            </a:pP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Promotional tie-ins</a:t>
            </a:r>
          </a:p>
          <a:p>
            <a:pPr marL="0" lvl="0" indent="0" algn="ctr">
              <a:lnSpc>
                <a:spcPct val="90000"/>
              </a:lnSpc>
              <a:buNone/>
            </a:pP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Product placement</a:t>
            </a:r>
          </a:p>
          <a:p>
            <a:pPr marL="0" lvl="0" indent="0" algn="ctr">
              <a:lnSpc>
                <a:spcPct val="90000"/>
              </a:lnSpc>
              <a:buNone/>
            </a:pP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Loyalty marketing programs</a:t>
            </a:r>
          </a:p>
          <a:p>
            <a:pPr marL="0" lvl="0" indent="0" algn="ctr">
              <a:lnSpc>
                <a:spcPct val="90000"/>
              </a:lnSpc>
              <a:buNone/>
            </a:pPr>
            <a:r>
              <a:rPr lang="en-US" sz="2200" dirty="0" smtClean="0">
                <a:solidFill>
                  <a:prstClr val="black">
                    <a:tint val="75000"/>
                  </a:prstClr>
                </a:solidFill>
              </a:rPr>
              <a:t>Point-of-purchase </a:t>
            </a:r>
            <a:r>
              <a:rPr lang="en-US" sz="2200" dirty="0">
                <a:solidFill>
                  <a:prstClr val="black">
                    <a:tint val="75000"/>
                  </a:prstClr>
                </a:solidFill>
              </a:rPr>
              <a:t>displays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Tie-In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22222"/>
                </a:solidFill>
                <a:latin typeface="Open Sans"/>
              </a:rPr>
              <a:t>A joint promotion of two or more products or services. </a:t>
            </a:r>
            <a:endParaRPr lang="en-US" dirty="0" smtClean="0">
              <a:solidFill>
                <a:srgbClr val="222222"/>
              </a:solidFill>
              <a:latin typeface="Open Sans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Open Sans"/>
              </a:rPr>
              <a:t>For </a:t>
            </a:r>
            <a:r>
              <a:rPr lang="en-US" dirty="0">
                <a:solidFill>
                  <a:srgbClr val="222222"/>
                </a:solidFill>
                <a:latin typeface="Open Sans"/>
              </a:rPr>
              <a:t>example, </a:t>
            </a:r>
            <a:r>
              <a:rPr lang="en-US" dirty="0" smtClean="0">
                <a:solidFill>
                  <a:srgbClr val="222222"/>
                </a:solidFill>
                <a:latin typeface="Open Sans"/>
              </a:rPr>
              <a:t>boxes </a:t>
            </a:r>
            <a:r>
              <a:rPr lang="en-US" dirty="0">
                <a:solidFill>
                  <a:srgbClr val="222222"/>
                </a:solidFill>
                <a:latin typeface="Open Sans"/>
              </a:rPr>
              <a:t>of Post Great Grains cereal included a free trial package of Starbucks coffee as a value-added item for consumers. </a:t>
            </a:r>
            <a:endParaRPr lang="en-US" dirty="0" smtClean="0">
              <a:solidFill>
                <a:srgbClr val="222222"/>
              </a:solidFill>
              <a:latin typeface="Open Sans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Open Sans"/>
              </a:rPr>
              <a:t>The </a:t>
            </a:r>
            <a:r>
              <a:rPr lang="en-US" dirty="0">
                <a:solidFill>
                  <a:srgbClr val="222222"/>
                </a:solidFill>
                <a:latin typeface="Open Sans"/>
              </a:rPr>
              <a:t>tie-in promotion was intended to increase sales of both the cereal and the coffee.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8601"/>
            <a:ext cx="7467600" cy="9143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Promotional Tie-ins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1028700"/>
            <a:ext cx="4419600" cy="762000"/>
          </a:xfrm>
        </p:spPr>
        <p:txBody>
          <a:bodyPr/>
          <a:lstStyle/>
          <a:p>
            <a:r>
              <a:rPr lang="en-US" sz="1600" dirty="0" smtClean="0"/>
              <a:t>By: Alex Coker, JaVahnne Rhodes, Kyree Smith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14097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Definition: </a:t>
            </a:r>
            <a:r>
              <a:rPr lang="en-US" sz="1600" dirty="0" smtClean="0">
                <a:solidFill>
                  <a:prstClr val="black"/>
                </a:solidFill>
              </a:rPr>
              <a:t>Involve sales promotional arrangements between one or more retailers or manufacturers.</a:t>
            </a:r>
            <a:endParaRPr lang="en-US" sz="1600" b="1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media4.s-nbcnews.com/j/msnbc/Components/Photos/050504/050504_yoda_hmed_10a.grid-6x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012" y="5217735"/>
            <a:ext cx="3124200" cy="163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a.mediapost.com/images/inline_image/2012/01/23/Cheerios-B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" y="4787124"/>
            <a:ext cx="2118360" cy="206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omicsworthreading.com/wp-content/uploads/2012/06/mtndewthermocan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2486918"/>
            <a:ext cx="2425270" cy="16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RMoCsCQrdOp2x_Me16kDhve-45jHDBVqQRIGGHsJYpI5ifLwdbAA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169" y="152400"/>
            <a:ext cx="2295831" cy="236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comicbookmovie.com/images/users/gallerypictures/10112L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6" y="152400"/>
            <a:ext cx="211300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61149" y="2518056"/>
            <a:ext cx="16698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Ex: Doritos and the game developers of Halo are using promotional tie-ins by offering free </a:t>
            </a:r>
            <a:r>
              <a:rPr lang="en-US" sz="1600" dirty="0" err="1" smtClean="0">
                <a:solidFill>
                  <a:prstClr val="black"/>
                </a:solidFill>
              </a:rPr>
              <a:t>xp</a:t>
            </a:r>
            <a:r>
              <a:rPr lang="en-US" sz="1600" dirty="0" smtClean="0">
                <a:solidFill>
                  <a:prstClr val="black"/>
                </a:solidFill>
              </a:rPr>
              <a:t> in Halo if you buy Doritos.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768" y="2518056"/>
            <a:ext cx="1773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Ex: Dr. Pepper and marvel are promoting their iron man movie.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4118494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Ex: The Dark Knight is using Mtn DEW to promote their new movie.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127" y="4303455"/>
            <a:ext cx="114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Ex: Star Wars is using Cheerios to promote their new movie by putting toys in the cereal.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3250" y="5293084"/>
            <a:ext cx="1160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Ex: Star Wars is using Pepsi to promote their movie.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Sponsorship is not the same as advertising</a:t>
            </a:r>
          </a:p>
          <a:p>
            <a:r>
              <a:rPr lang="en-US" dirty="0" smtClean="0"/>
              <a:t>Sponsorships provide a lateral partnership between 2 parties</a:t>
            </a:r>
          </a:p>
          <a:p>
            <a:r>
              <a:rPr lang="en-US" dirty="0" smtClean="0"/>
              <a:t>It is a form of marketing in which companies attach their name, brand, or logo to an event for the purpose of achieving future profits</a:t>
            </a:r>
          </a:p>
          <a:p>
            <a:r>
              <a:rPr lang="en-US" dirty="0" smtClean="0"/>
              <a:t>For example, major corporations sponsored the NCAA college football bowl games recently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25963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333333"/>
                </a:solidFill>
                <a:latin typeface="arial"/>
              </a:rPr>
              <a:t>The 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majority of us are getting tired of </a:t>
            </a:r>
            <a:r>
              <a:rPr lang="en-US" sz="2200" dirty="0" smtClean="0">
                <a:solidFill>
                  <a:srgbClr val="333333"/>
                </a:solidFill>
                <a:latin typeface="arial"/>
              </a:rPr>
              <a:t>ads.   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Today's consumer </a:t>
            </a:r>
            <a:r>
              <a:rPr lang="en-US" sz="2200" dirty="0" smtClean="0">
                <a:solidFill>
                  <a:srgbClr val="333333"/>
                </a:solidFill>
                <a:latin typeface="arial"/>
              </a:rPr>
              <a:t>sees advertising 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everywhere:  </a:t>
            </a:r>
            <a:r>
              <a:rPr lang="en-US" sz="2200" dirty="0" err="1">
                <a:solidFill>
                  <a:srgbClr val="333333"/>
                </a:solidFill>
                <a:latin typeface="arial"/>
              </a:rPr>
              <a:t>tv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, radio</a:t>
            </a:r>
            <a:r>
              <a:rPr lang="en-US" sz="2200" dirty="0" smtClean="0">
                <a:solidFill>
                  <a:srgbClr val="005288"/>
                </a:solidFill>
                <a:latin typeface="arial"/>
              </a:rPr>
              <a:t>, </a:t>
            </a:r>
            <a:r>
              <a:rPr lang="en-US" sz="2200" dirty="0" smtClean="0">
                <a:solidFill>
                  <a:srgbClr val="333333"/>
                </a:solidFill>
                <a:latin typeface="arial"/>
              </a:rPr>
              <a:t>billboards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, magazines, buses, newspapers, the Internet</a:t>
            </a:r>
            <a:r>
              <a:rPr lang="en-US" sz="2200" dirty="0" smtClean="0">
                <a:solidFill>
                  <a:srgbClr val="333333"/>
                </a:solidFill>
                <a:latin typeface="arial"/>
              </a:rPr>
              <a:t>...</a:t>
            </a:r>
          </a:p>
          <a:p>
            <a:r>
              <a:rPr lang="en-US" sz="2200" dirty="0" smtClean="0">
                <a:solidFill>
                  <a:srgbClr val="333333"/>
                </a:solidFill>
                <a:latin typeface="arial"/>
              </a:rPr>
              <a:t>More 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and more ad-space is popping up every day. From people walking down the street wearing signs, to flyers on our cars and in our mailboxes, to ads on the </a:t>
            </a:r>
            <a:r>
              <a:rPr lang="en-US" sz="2200" dirty="0" smtClean="0">
                <a:solidFill>
                  <a:srgbClr val="005288"/>
                </a:solidFill>
                <a:latin typeface="arial"/>
              </a:rPr>
              <a:t>ATM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 screen as we wait for it to dispense our cash -- we see ads all day, every day</a:t>
            </a:r>
            <a:r>
              <a:rPr lang="en-US" sz="2200" dirty="0" smtClean="0">
                <a:solidFill>
                  <a:srgbClr val="333333"/>
                </a:solidFill>
                <a:latin typeface="arial"/>
              </a:rPr>
              <a:t>.</a:t>
            </a:r>
          </a:p>
          <a:p>
            <a:r>
              <a:rPr lang="en-US" sz="2200" dirty="0">
                <a:solidFill>
                  <a:srgbClr val="333333"/>
                </a:solidFill>
                <a:latin typeface="arial"/>
              </a:rPr>
              <a:t>W</a:t>
            </a:r>
            <a:r>
              <a:rPr lang="en-US" sz="2200" dirty="0" smtClean="0">
                <a:solidFill>
                  <a:srgbClr val="333333"/>
                </a:solidFill>
                <a:latin typeface="arial"/>
              </a:rPr>
              <a:t>hen 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is an ad not an ad? When it's a product placement. Once mainly found only on the big screen, product placement has been making quite a few appearances on TV -- not to mention in </a:t>
            </a:r>
            <a:r>
              <a:rPr lang="en-US" sz="2200" dirty="0" smtClean="0">
                <a:solidFill>
                  <a:srgbClr val="333333"/>
                </a:solidFill>
                <a:latin typeface="arial"/>
              </a:rPr>
              <a:t>video games and </a:t>
            </a:r>
            <a:r>
              <a:rPr lang="en-US" sz="2200" dirty="0">
                <a:solidFill>
                  <a:srgbClr val="333333"/>
                </a:solidFill>
                <a:latin typeface="arial"/>
              </a:rPr>
              <a:t>even books. </a:t>
            </a:r>
            <a:endParaRPr lang="en-US" sz="2200" dirty="0" smtClean="0">
              <a:solidFill>
                <a:srgbClr val="333333"/>
              </a:solidFill>
              <a:latin typeface="arial"/>
            </a:endParaRPr>
          </a:p>
          <a:p>
            <a:r>
              <a:rPr lang="en-US" sz="2200" dirty="0" smtClean="0">
                <a:solidFill>
                  <a:srgbClr val="333333"/>
                </a:solidFill>
                <a:latin typeface="arial"/>
              </a:rPr>
              <a:t>New Superman movie (most commercialization ever), “Ad-free” 24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916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Purchase 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363636"/>
                </a:solidFill>
                <a:latin typeface="arial"/>
              </a:rPr>
              <a:t>The customer is thinking about a particular product but often they are drawn to the one which is displayed in a more prominent fashion without knowing. </a:t>
            </a:r>
            <a:endParaRPr lang="en-US" sz="2400" dirty="0" smtClean="0">
              <a:solidFill>
                <a:srgbClr val="363636"/>
              </a:solidFill>
              <a:latin typeface="arial"/>
            </a:endParaRPr>
          </a:p>
          <a:p>
            <a:r>
              <a:rPr lang="en-US" sz="2400" dirty="0" smtClean="0">
                <a:solidFill>
                  <a:srgbClr val="363636"/>
                </a:solidFill>
                <a:latin typeface="arial"/>
              </a:rPr>
              <a:t>Well </a:t>
            </a:r>
            <a:r>
              <a:rPr lang="en-US" sz="2400" dirty="0">
                <a:solidFill>
                  <a:srgbClr val="363636"/>
                </a:solidFill>
                <a:latin typeface="arial"/>
              </a:rPr>
              <a:t>done point of purchase (POP) displays will draw consumers to one product over another, or give one store </a:t>
            </a:r>
            <a:r>
              <a:rPr lang="en-US" sz="2400" dirty="0" smtClean="0">
                <a:solidFill>
                  <a:srgbClr val="363636"/>
                </a:solidFill>
                <a:latin typeface="arial"/>
              </a:rPr>
              <a:t>a better image (visual merchandising).</a:t>
            </a:r>
          </a:p>
          <a:p>
            <a:r>
              <a:rPr lang="en-US" sz="2400" dirty="0" smtClean="0">
                <a:solidFill>
                  <a:srgbClr val="363636"/>
                </a:solidFill>
                <a:latin typeface="arial"/>
              </a:rPr>
              <a:t>POP display often carry impulse purchases that have a higher markup %!</a:t>
            </a:r>
          </a:p>
          <a:p>
            <a:r>
              <a:rPr lang="en-US" sz="2400" dirty="0" smtClean="0">
                <a:solidFill>
                  <a:srgbClr val="363636"/>
                </a:solidFill>
                <a:latin typeface="arial"/>
              </a:rPr>
              <a:t>Usually near the checkout counter</a:t>
            </a:r>
          </a:p>
          <a:p>
            <a:r>
              <a:rPr lang="en-US" sz="2400" dirty="0" smtClean="0">
                <a:solidFill>
                  <a:srgbClr val="363636"/>
                </a:solidFill>
                <a:latin typeface="arial"/>
              </a:rPr>
              <a:t>Gum, drinks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0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Loyalty Marketing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8610600" cy="4495800"/>
          </a:xfrm>
        </p:spPr>
        <p:txBody>
          <a:bodyPr>
            <a:normAutofit fontScale="25000" lnSpcReduction="20000"/>
          </a:bodyPr>
          <a:lstStyle/>
          <a:p>
            <a:endParaRPr lang="en-US" dirty="0" smtClean="0">
              <a:latin typeface="Proxima Nova Light"/>
            </a:endParaRPr>
          </a:p>
          <a:p>
            <a:r>
              <a:rPr lang="en-US" sz="11200" dirty="0" smtClean="0">
                <a:solidFill>
                  <a:srgbClr val="111111"/>
                </a:solidFill>
                <a:latin typeface="Georgia"/>
              </a:rPr>
              <a:t>BUILD A RELATIONSHIP WITH YOUR CUSTOMER!</a:t>
            </a:r>
          </a:p>
          <a:p>
            <a:r>
              <a:rPr lang="en-US" sz="11200" dirty="0" smtClean="0">
                <a:solidFill>
                  <a:srgbClr val="111111"/>
                </a:solidFill>
                <a:latin typeface="Georgia"/>
              </a:rPr>
              <a:t>Customer </a:t>
            </a:r>
            <a:r>
              <a:rPr lang="en-US" sz="11200" dirty="0">
                <a:solidFill>
                  <a:srgbClr val="111111"/>
                </a:solidFill>
                <a:latin typeface="Georgia"/>
              </a:rPr>
              <a:t>loyalty is all about attracting the right customer, getting them to buy, buy often, buy in higher quantities and bring you even more customers. </a:t>
            </a:r>
            <a:endParaRPr lang="en-US" sz="11200" dirty="0" smtClean="0">
              <a:latin typeface="Proxima Nova Light"/>
            </a:endParaRPr>
          </a:p>
          <a:p>
            <a:pPr lvl="1" fontAlgn="base">
              <a:buFont typeface="Arial"/>
              <a:buChar char="•"/>
            </a:pPr>
            <a:r>
              <a:rPr lang="en-US" sz="6800" dirty="0">
                <a:solidFill>
                  <a:srgbClr val="111111"/>
                </a:solidFill>
                <a:latin typeface="Georgia"/>
              </a:rPr>
              <a:t>VIP and loyalty program members are 70% more likely to spread the word about your business.</a:t>
            </a:r>
          </a:p>
          <a:p>
            <a:pPr lvl="1" fontAlgn="base">
              <a:buFont typeface="Arial"/>
              <a:buChar char="•"/>
            </a:pPr>
            <a:r>
              <a:rPr lang="en-US" sz="6800" dirty="0">
                <a:solidFill>
                  <a:srgbClr val="111111"/>
                </a:solidFill>
                <a:latin typeface="Georgia"/>
              </a:rPr>
              <a:t>65% want stores they want to frequent to email them coupons and promotions.</a:t>
            </a:r>
          </a:p>
          <a:p>
            <a:pPr lvl="1" fontAlgn="base">
              <a:buFont typeface="Arial"/>
              <a:buChar char="•"/>
            </a:pPr>
            <a:r>
              <a:rPr lang="en-US" sz="6800" dirty="0">
                <a:solidFill>
                  <a:srgbClr val="111111"/>
                </a:solidFill>
                <a:latin typeface="Georgia"/>
              </a:rPr>
              <a:t>The probability of making an additional sale or upselling to loyal customers is 60-70%.</a:t>
            </a:r>
          </a:p>
          <a:p>
            <a:pPr lvl="1" fontAlgn="base"/>
            <a:r>
              <a:rPr lang="en-US" sz="6800" dirty="0">
                <a:solidFill>
                  <a:srgbClr val="111111"/>
                </a:solidFill>
                <a:latin typeface="Georgia"/>
              </a:rPr>
              <a:t>Compared with loyal customers, new ones are more price-conscious. The chances of getting a sale from a new person is 5 to 20%. And actual sales from promotions sent to them is less than 1</a:t>
            </a:r>
            <a:r>
              <a:rPr lang="en-US" sz="6800" dirty="0" smtClean="0">
                <a:solidFill>
                  <a:srgbClr val="111111"/>
                </a:solidFill>
                <a:latin typeface="Georgia"/>
              </a:rPr>
              <a:t>%.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Arial"/>
              </a:rPr>
            </a:br>
            <a:r>
              <a:rPr lang="en-US" sz="11200" dirty="0" smtClean="0">
                <a:latin typeface="Proxima Nova Light"/>
              </a:rPr>
              <a:t>J</a:t>
            </a:r>
            <a:r>
              <a:rPr lang="en-US" sz="11200" dirty="0" smtClean="0"/>
              <a:t>OIN </a:t>
            </a:r>
            <a:r>
              <a:rPr lang="en-US" sz="11200" dirty="0"/>
              <a:t>from web or mobile. Connect via Facebook or Twitter. Get ready to be rewarded for your brand loyalty. Being Social has </a:t>
            </a:r>
            <a:r>
              <a:rPr lang="en-US" sz="11200" dirty="0" smtClean="0"/>
              <a:t>its advantages!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Loyalty Marketing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Def: A marketing approach in which companies focus on growing clientele through incentives.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566" y="1524000"/>
            <a:ext cx="434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solidFill>
                  <a:prstClr val="white"/>
                </a:solidFill>
              </a:rPr>
              <a:t>5 Examples of Loyalty Marketing</a:t>
            </a:r>
            <a:r>
              <a:rPr lang="en-US" sz="2400" dirty="0" smtClean="0">
                <a:solidFill>
                  <a:prstClr val="white"/>
                </a:solidFill>
              </a:rPr>
              <a:t>: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1.) Coupons- Discounts on certain items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2.) Reward Points Card- What they scan when you purchase an item to gain reward points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3.) Reward Points- Going to the internet and buying things with reward points for shopping there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4.) Premium Membership- Special discounts when becoming a member of store</a:t>
            </a:r>
          </a:p>
          <a:p>
            <a:r>
              <a:rPr lang="en-US" sz="2400" dirty="0" smtClean="0">
                <a:solidFill>
                  <a:prstClr val="white"/>
                </a:solidFill>
              </a:rPr>
              <a:t>5.) Deals- Buying 3 tires and getting the 4</a:t>
            </a:r>
            <a:r>
              <a:rPr lang="en-US" sz="2400" baseline="30000" dirty="0" smtClean="0">
                <a:solidFill>
                  <a:prstClr val="white"/>
                </a:solidFill>
              </a:rPr>
              <a:t>th</a:t>
            </a:r>
            <a:r>
              <a:rPr lang="en-US" sz="2400" dirty="0" smtClean="0">
                <a:solidFill>
                  <a:prstClr val="white"/>
                </a:solidFill>
              </a:rPr>
              <a:t> one free</a:t>
            </a:r>
          </a:p>
          <a:p>
            <a:r>
              <a:rPr lang="en-US" sz="2400" dirty="0">
                <a:solidFill>
                  <a:prstClr val="white"/>
                </a:solidFill>
              </a:rPr>
              <a:t> </a:t>
            </a:r>
            <a:endParaRPr lang="en-US" sz="2400" dirty="0" smtClean="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0460">
            <a:off x="6856441" y="1423131"/>
            <a:ext cx="2022378" cy="14006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4369">
            <a:off x="4352187" y="1551367"/>
            <a:ext cx="2226289" cy="15902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630" y="3006655"/>
            <a:ext cx="1524000" cy="133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88904">
            <a:off x="4297843" y="3403720"/>
            <a:ext cx="2743200" cy="1666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6805">
            <a:off x="5937879" y="4807413"/>
            <a:ext cx="25717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8915</TotalTime>
  <Words>646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Thatch</vt:lpstr>
      <vt:lpstr>promotion terms</vt:lpstr>
      <vt:lpstr>Promotion Collage</vt:lpstr>
      <vt:lpstr>Promotional Tie-In</vt:lpstr>
      <vt:lpstr>Promotional Tie-ins</vt:lpstr>
      <vt:lpstr>Sponsorships</vt:lpstr>
      <vt:lpstr>Product Placement</vt:lpstr>
      <vt:lpstr>Point of Purchase Displays</vt:lpstr>
      <vt:lpstr>Loyalty Marketing Programs</vt:lpstr>
      <vt:lpstr>Loyalty Marketing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Promotion Terms</dc:title>
  <dc:creator>vci</dc:creator>
  <cp:lastModifiedBy>vci</cp:lastModifiedBy>
  <cp:revision>17</cp:revision>
  <dcterms:created xsi:type="dcterms:W3CDTF">2014-01-14T14:58:46Z</dcterms:created>
  <dcterms:modified xsi:type="dcterms:W3CDTF">2015-10-20T15:41:39Z</dcterms:modified>
</cp:coreProperties>
</file>