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07" r:id="rId3"/>
    <p:sldId id="257" r:id="rId4"/>
    <p:sldId id="258" r:id="rId5"/>
    <p:sldId id="293" r:id="rId6"/>
    <p:sldId id="299" r:id="rId7"/>
    <p:sldId id="294" r:id="rId8"/>
    <p:sldId id="259" r:id="rId9"/>
    <p:sldId id="297" r:id="rId10"/>
    <p:sldId id="302" r:id="rId11"/>
    <p:sldId id="298" r:id="rId12"/>
    <p:sldId id="263" r:id="rId13"/>
    <p:sldId id="260" r:id="rId14"/>
    <p:sldId id="295" r:id="rId15"/>
    <p:sldId id="296" r:id="rId16"/>
    <p:sldId id="300" r:id="rId17"/>
    <p:sldId id="301" r:id="rId18"/>
    <p:sldId id="303" r:id="rId19"/>
    <p:sldId id="261" r:id="rId20"/>
    <p:sldId id="291" r:id="rId21"/>
    <p:sldId id="264" r:id="rId22"/>
    <p:sldId id="265" r:id="rId23"/>
    <p:sldId id="266" r:id="rId24"/>
    <p:sldId id="267" r:id="rId25"/>
    <p:sldId id="268" r:id="rId26"/>
    <p:sldId id="269" r:id="rId27"/>
    <p:sldId id="270" r:id="rId28"/>
    <p:sldId id="271" r:id="rId29"/>
    <p:sldId id="272" r:id="rId30"/>
    <p:sldId id="273" r:id="rId31"/>
    <p:sldId id="274" r:id="rId32"/>
    <p:sldId id="304" r:id="rId33"/>
    <p:sldId id="305" r:id="rId34"/>
    <p:sldId id="306" r:id="rId35"/>
    <p:sldId id="278" r:id="rId36"/>
    <p:sldId id="279" r:id="rId37"/>
    <p:sldId id="276" r:id="rId38"/>
    <p:sldId id="280" r:id="rId39"/>
    <p:sldId id="281" r:id="rId40"/>
    <p:sldId id="282" r:id="rId41"/>
    <p:sldId id="283" r:id="rId42"/>
    <p:sldId id="284" r:id="rId43"/>
    <p:sldId id="285" r:id="rId44"/>
    <p:sldId id="286" r:id="rId45"/>
    <p:sldId id="277" r:id="rId46"/>
    <p:sldId id="287" r:id="rId47"/>
    <p:sldId id="288" r:id="rId48"/>
    <p:sldId id="290" r:id="rId49"/>
    <p:sldId id="289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B73C581-4BAC-4604-B888-CE544FE09895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E575C30-1F59-41B8-8C75-66572AF09E9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C581-4BAC-4604-B888-CE544FE09895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5C30-1F59-41B8-8C75-66572AF09E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C581-4BAC-4604-B888-CE544FE09895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5C30-1F59-41B8-8C75-66572AF09E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C581-4BAC-4604-B888-CE544FE09895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5C30-1F59-41B8-8C75-66572AF09E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C581-4BAC-4604-B888-CE544FE09895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5C30-1F59-41B8-8C75-66572AF09E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C581-4BAC-4604-B888-CE544FE09895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5C30-1F59-41B8-8C75-66572AF09E9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C581-4BAC-4604-B888-CE544FE09895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5C30-1F59-41B8-8C75-66572AF09E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C581-4BAC-4604-B888-CE544FE09895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5C30-1F59-41B8-8C75-66572AF09E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C581-4BAC-4604-B888-CE544FE09895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5C30-1F59-41B8-8C75-66572AF09E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C581-4BAC-4604-B888-CE544FE09895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5C30-1F59-41B8-8C75-66572AF09E9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C581-4BAC-4604-B888-CE544FE09895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75C30-1F59-41B8-8C75-66572AF09E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B73C581-4BAC-4604-B888-CE544FE09895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E575C30-1F59-41B8-8C75-66572AF09E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nhsmarketing2002@gmail.co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Product Planning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30, 31, and 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63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Product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Font typeface="+mj-lt"/>
              <a:buAutoNum type="arabicPeriod"/>
            </a:pPr>
            <a:r>
              <a:rPr lang="en-US" dirty="0" smtClean="0"/>
              <a:t>Generate Ideas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Screen Ideas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Develop a Business Proposal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Develop the Product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Test the Product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Introduce the Product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Evaluate Customer Acceptance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40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9778" y="381000"/>
            <a:ext cx="7024744" cy="1143000"/>
          </a:xfrm>
        </p:spPr>
        <p:txBody>
          <a:bodyPr/>
          <a:lstStyle/>
          <a:p>
            <a:r>
              <a:rPr lang="en-US" dirty="0" smtClean="0"/>
              <a:t>New Product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6777317" cy="4419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Identify one new product that your company has introduced in the last year. Create a PowerPoint slide for the new product.</a:t>
            </a:r>
          </a:p>
          <a:p>
            <a:pPr lvl="2"/>
            <a:r>
              <a:rPr lang="en-US" dirty="0" smtClean="0"/>
              <a:t>Picture of product</a:t>
            </a:r>
          </a:p>
          <a:p>
            <a:pPr lvl="2"/>
            <a:r>
              <a:rPr lang="en-US" dirty="0" smtClean="0"/>
              <a:t>Name of product</a:t>
            </a:r>
          </a:p>
          <a:p>
            <a:pPr lvl="2"/>
            <a:r>
              <a:rPr lang="en-US" dirty="0" smtClean="0"/>
              <a:t>When introduced</a:t>
            </a:r>
          </a:p>
          <a:p>
            <a:pPr lvl="2"/>
            <a:r>
              <a:rPr lang="en-US" dirty="0" smtClean="0"/>
              <a:t>Description of product: (copy exactly as they word it)</a:t>
            </a:r>
          </a:p>
          <a:p>
            <a:pPr lvl="2"/>
            <a:r>
              <a:rPr lang="en-US" dirty="0" smtClean="0"/>
              <a:t>Create a Feature/Benefit Chart for the new product (must have at least 3)</a:t>
            </a:r>
          </a:p>
          <a:p>
            <a:pPr lvl="2"/>
            <a:r>
              <a:rPr lang="en-US" dirty="0" smtClean="0"/>
              <a:t>Identify the Augmented Product</a:t>
            </a:r>
          </a:p>
          <a:p>
            <a:pPr lvl="2"/>
            <a:r>
              <a:rPr lang="en-US" dirty="0" smtClean="0"/>
              <a:t>Retail Price of product </a:t>
            </a:r>
          </a:p>
          <a:p>
            <a:pPr lvl="2"/>
            <a:r>
              <a:rPr lang="en-US" dirty="0" smtClean="0"/>
              <a:t>Promotional messages found (at least 2)</a:t>
            </a:r>
          </a:p>
          <a:p>
            <a:pPr lvl="1"/>
            <a:r>
              <a:rPr lang="en-US" dirty="0" smtClean="0"/>
              <a:t>Save your PowerPoint, we will be adding to it.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48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024744" cy="1143000"/>
          </a:xfrm>
        </p:spPr>
        <p:txBody>
          <a:bodyPr/>
          <a:lstStyle/>
          <a:p>
            <a:r>
              <a:rPr lang="en-US" dirty="0" smtClean="0"/>
              <a:t>Managing During the PLC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6777317" cy="3508977"/>
          </a:xfrm>
        </p:spPr>
        <p:txBody>
          <a:bodyPr>
            <a:normAutofit/>
          </a:bodyPr>
          <a:lstStyle/>
          <a:p>
            <a:r>
              <a:rPr lang="en-US" dirty="0" smtClean="0"/>
              <a:t>On a Blank Sheet of Computer Paper. Draw the Product Life </a:t>
            </a:r>
            <a:r>
              <a:rPr lang="en-US" dirty="0" err="1" smtClean="0"/>
              <a:t>Cycleand</a:t>
            </a:r>
            <a:r>
              <a:rPr lang="en-US" dirty="0" smtClean="0"/>
              <a:t> fill in sales characteristics and marketing strategies for each section. Make sure you label each stage and title the cycle. </a:t>
            </a:r>
          </a:p>
          <a:p>
            <a:endParaRPr lang="en-US" dirty="0"/>
          </a:p>
          <a:p>
            <a:r>
              <a:rPr lang="en-US" dirty="0" smtClean="0"/>
              <a:t>As you read pages 643 to 645 fill in your chart. 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98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1143000"/>
          </a:xfrm>
        </p:spPr>
        <p:txBody>
          <a:bodyPr/>
          <a:lstStyle/>
          <a:p>
            <a:r>
              <a:rPr lang="en-US" dirty="0" smtClean="0"/>
              <a:t>Product Life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https://encrypted-tbn0.google.com/images?q=tbn:ANd9GcQM_9b-MBnwimQK8wQcvOAMprQVfpJGymD9DZcSSWXyld_2zVx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133600"/>
            <a:ext cx="6531429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825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065" y="228600"/>
            <a:ext cx="7024744" cy="1143000"/>
          </a:xfrm>
        </p:spPr>
        <p:txBody>
          <a:bodyPr/>
          <a:lstStyle/>
          <a:p>
            <a:r>
              <a:rPr lang="en-US" dirty="0"/>
              <a:t>Product Mix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2542" y="1524000"/>
            <a:ext cx="6777317" cy="3508977"/>
          </a:xfrm>
        </p:spPr>
        <p:txBody>
          <a:bodyPr>
            <a:normAutofit/>
          </a:bodyPr>
          <a:lstStyle/>
          <a:p>
            <a:r>
              <a:rPr lang="en-US" dirty="0"/>
              <a:t>Develop Existing Products</a:t>
            </a:r>
          </a:p>
          <a:p>
            <a:pPr lvl="1"/>
            <a:r>
              <a:rPr lang="en-US" dirty="0"/>
              <a:t>Constantly reviewing products to see if they need modifying, or extensions.</a:t>
            </a:r>
          </a:p>
          <a:p>
            <a:pPr lvl="1"/>
            <a:r>
              <a:rPr lang="en-US" dirty="0"/>
              <a:t>Line Extension- Cheerios cereal, extended into on the go breakfast </a:t>
            </a:r>
            <a:r>
              <a:rPr lang="en-US" dirty="0" smtClean="0"/>
              <a:t>bars </a:t>
            </a:r>
          </a:p>
          <a:p>
            <a:pPr lvl="2"/>
            <a:r>
              <a:rPr lang="en-US" dirty="0" smtClean="0"/>
              <a:t>This is different than product extension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47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 Mix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Deleting a Product or Product Line</a:t>
            </a:r>
          </a:p>
          <a:p>
            <a:pPr lvl="1"/>
            <a:r>
              <a:rPr lang="en-US" dirty="0"/>
              <a:t>Must pay attention to Product </a:t>
            </a:r>
          </a:p>
          <a:p>
            <a:pPr lvl="2"/>
            <a:r>
              <a:rPr lang="en-US" dirty="0"/>
              <a:t>Sales increasing or decreasing</a:t>
            </a:r>
          </a:p>
          <a:p>
            <a:pPr lvl="2"/>
            <a:r>
              <a:rPr lang="en-US" dirty="0"/>
              <a:t>Loss of Appeal</a:t>
            </a:r>
          </a:p>
          <a:p>
            <a:pPr lvl="1"/>
            <a:r>
              <a:rPr lang="en-US" dirty="0"/>
              <a:t>Must pay attention to Product Life Cycle</a:t>
            </a:r>
          </a:p>
          <a:p>
            <a:pPr lvl="2"/>
            <a:r>
              <a:rPr lang="en-US" dirty="0"/>
              <a:t>Decline Stage, Obsolescence stage</a:t>
            </a:r>
          </a:p>
          <a:p>
            <a:pPr lvl="1"/>
            <a:r>
              <a:rPr lang="en-US" dirty="0"/>
              <a:t>Must pay attention to Company Objectives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40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290" y="457199"/>
            <a:ext cx="749091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Line Extension</a:t>
            </a:r>
            <a:br>
              <a:rPr lang="en-US" sz="3200" dirty="0" smtClean="0"/>
            </a:br>
            <a:r>
              <a:rPr lang="en-US" sz="3200" dirty="0" smtClean="0"/>
              <a:t>Cereal Line to Breakfast Bars Line</a:t>
            </a:r>
            <a:endParaRPr lang="en-US" sz="3200" dirty="0"/>
          </a:p>
        </p:txBody>
      </p:sp>
      <p:pic>
        <p:nvPicPr>
          <p:cNvPr id="5" name="Picture 2" descr="https://encrypted-tbn2.google.com/images?q=tbn:ANd9GcR5uJqC_dtpr2kvEz00f_1_4BKvqqPVXkkjlkS-MBGnp8jS3gp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025" y="1843086"/>
            <a:ext cx="1752600" cy="1561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1696" y="1640322"/>
            <a:ext cx="1459006" cy="2133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1652" y="4610608"/>
            <a:ext cx="1621800" cy="1621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62712" y="4426384"/>
            <a:ext cx="1046847" cy="1959648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2990347" y="1926963"/>
            <a:ext cx="1447800" cy="1066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4493587" y="4872808"/>
            <a:ext cx="1447800" cy="1066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26570" y="3365213"/>
            <a:ext cx="749091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3200" dirty="0" smtClean="0"/>
              <a:t>Product Extension</a:t>
            </a:r>
          </a:p>
          <a:p>
            <a:pPr algn="r"/>
            <a:r>
              <a:rPr lang="en-US" sz="3200" dirty="0" smtClean="0"/>
              <a:t>Beverage Line to Beverage Line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2276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540" y="228600"/>
            <a:ext cx="7024744" cy="1143000"/>
          </a:xfrm>
        </p:spPr>
        <p:txBody>
          <a:bodyPr/>
          <a:lstStyle/>
          <a:p>
            <a:r>
              <a:rPr lang="en-US" dirty="0" smtClean="0"/>
              <a:t>Group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7304" y="1524000"/>
            <a:ext cx="6777317" cy="4724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Open your New Product Launch PowerPoint, add the following to it. </a:t>
            </a:r>
          </a:p>
          <a:p>
            <a:r>
              <a:rPr lang="en-US" dirty="0" smtClean="0"/>
              <a:t>Modifying/Extending Products</a:t>
            </a:r>
          </a:p>
          <a:p>
            <a:pPr lvl="1"/>
            <a:r>
              <a:rPr lang="en-US" dirty="0" smtClean="0"/>
              <a:t>Each person in your group must identify one line extension and one product extension. Create a one slide visual display for each person’s examples</a:t>
            </a:r>
          </a:p>
          <a:p>
            <a:r>
              <a:rPr lang="en-US" dirty="0" smtClean="0"/>
              <a:t>Product Deletion</a:t>
            </a:r>
          </a:p>
          <a:p>
            <a:pPr lvl="1"/>
            <a:r>
              <a:rPr lang="en-US" dirty="0" smtClean="0"/>
              <a:t>Identify one product that your company has deleted recently. Create one slide that outline the following. </a:t>
            </a:r>
          </a:p>
          <a:p>
            <a:pPr lvl="2"/>
            <a:r>
              <a:rPr lang="en-US" dirty="0" smtClean="0"/>
              <a:t>Identify when it was initially launched</a:t>
            </a:r>
          </a:p>
          <a:p>
            <a:pPr lvl="2"/>
            <a:r>
              <a:rPr lang="en-US" dirty="0" smtClean="0"/>
              <a:t>When it was discontinued</a:t>
            </a:r>
          </a:p>
          <a:p>
            <a:pPr lvl="2"/>
            <a:r>
              <a:rPr lang="en-US" dirty="0" smtClean="0"/>
              <a:t>A picture</a:t>
            </a:r>
          </a:p>
          <a:p>
            <a:pPr lvl="2"/>
            <a:r>
              <a:rPr lang="en-US" dirty="0" smtClean="0"/>
              <a:t>Determine why it was discontinued (research and read to find out)</a:t>
            </a:r>
          </a:p>
          <a:p>
            <a:r>
              <a:rPr lang="en-US" dirty="0" smtClean="0"/>
              <a:t>Save your PowerPoint and email it to me at </a:t>
            </a:r>
            <a:r>
              <a:rPr lang="en-US" dirty="0" smtClean="0">
                <a:hlinkClick r:id="rId2"/>
              </a:rPr>
              <a:t>nhsmarketing2002@gmail.com</a:t>
            </a:r>
            <a:r>
              <a:rPr lang="en-US" dirty="0" smtClean="0"/>
              <a:t> with the subject line Name(s)</a:t>
            </a:r>
            <a:r>
              <a:rPr lang="en-US" dirty="0" err="1" smtClean="0"/>
              <a:t>ProductMixStrategies</a:t>
            </a:r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046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Presentations and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Presentations of Product Mix Strategies</a:t>
            </a:r>
          </a:p>
          <a:p>
            <a:r>
              <a:rPr lang="en-US" dirty="0" smtClean="0"/>
              <a:t>Workbook Pages</a:t>
            </a:r>
          </a:p>
          <a:p>
            <a:pPr lvl="1"/>
            <a:r>
              <a:rPr lang="en-US" dirty="0" smtClean="0"/>
              <a:t>261 and 262</a:t>
            </a:r>
          </a:p>
        </p:txBody>
      </p:sp>
    </p:spTree>
    <p:extLst>
      <p:ext uri="{BB962C8B-B14F-4D97-AF65-F5344CB8AC3E}">
        <p14:creationId xmlns:p14="http://schemas.microsoft.com/office/powerpoint/2010/main" val="135512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7024744" cy="1143000"/>
          </a:xfrm>
        </p:spPr>
        <p:txBody>
          <a:bodyPr/>
          <a:lstStyle/>
          <a:p>
            <a:r>
              <a:rPr lang="en-US" dirty="0" smtClean="0"/>
              <a:t>Product 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0839" y="1219200"/>
            <a:ext cx="6777317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image that the product projects. </a:t>
            </a:r>
          </a:p>
          <a:p>
            <a:pPr lvl="1"/>
            <a:r>
              <a:rPr lang="en-US" dirty="0" smtClean="0"/>
              <a:t>Set product apart from the competition</a:t>
            </a:r>
            <a:endParaRPr lang="en-US" dirty="0"/>
          </a:p>
          <a:p>
            <a:r>
              <a:rPr lang="en-US" dirty="0" smtClean="0"/>
              <a:t>Product Positioning Video</a:t>
            </a:r>
          </a:p>
          <a:p>
            <a:pPr lvl="1"/>
            <a:r>
              <a:rPr lang="en-US" dirty="0" smtClean="0"/>
              <a:t>Ways to Position</a:t>
            </a:r>
          </a:p>
          <a:p>
            <a:pPr marL="1143000" lvl="2" indent="-457200">
              <a:buFont typeface="+mj-lt"/>
              <a:buAutoNum type="arabicPeriod"/>
            </a:pPr>
            <a:r>
              <a:rPr lang="en-US" dirty="0" smtClean="0"/>
              <a:t>Positioning by Statement</a:t>
            </a:r>
          </a:p>
          <a:p>
            <a:pPr marL="1143000" lvl="2" indent="-457200">
              <a:buFont typeface="+mj-lt"/>
              <a:buAutoNum type="arabicPeriod"/>
            </a:pPr>
            <a:r>
              <a:rPr lang="en-US" dirty="0" smtClean="0"/>
              <a:t>Positioning by Market Segment</a:t>
            </a:r>
          </a:p>
          <a:p>
            <a:pPr marL="1143000" lvl="2" indent="-457200">
              <a:buFont typeface="+mj-lt"/>
              <a:buAutoNum type="arabicPeriod"/>
            </a:pPr>
            <a:r>
              <a:rPr lang="en-US" dirty="0" smtClean="0"/>
              <a:t>Positioning based on Magic, Emotion, and Stories</a:t>
            </a:r>
          </a:p>
          <a:p>
            <a:pPr marL="1143000" lvl="2" indent="-457200">
              <a:buFont typeface="+mj-lt"/>
              <a:buAutoNum type="arabicPeriod"/>
            </a:pPr>
            <a:r>
              <a:rPr lang="en-US" dirty="0" smtClean="0"/>
              <a:t>Positioning by social Approval</a:t>
            </a:r>
          </a:p>
          <a:p>
            <a:pPr marL="1143000" lvl="2" indent="-457200">
              <a:buFont typeface="+mj-lt"/>
              <a:buAutoNum type="arabicPeriod"/>
            </a:pPr>
            <a:r>
              <a:rPr lang="en-US" dirty="0" smtClean="0"/>
              <a:t>Positioning against competition</a:t>
            </a:r>
          </a:p>
          <a:p>
            <a:pPr marL="1143000" lvl="2" indent="-457200">
              <a:buFont typeface="+mj-lt"/>
              <a:buAutoNum type="arabicPeriod"/>
            </a:pPr>
            <a:r>
              <a:rPr lang="en-US" dirty="0" smtClean="0"/>
              <a:t>Repositioning</a:t>
            </a:r>
          </a:p>
          <a:p>
            <a:pPr marL="1143000" lvl="2" indent="-457200">
              <a:buFont typeface="+mj-lt"/>
              <a:buAutoNum type="arabicPeriod"/>
            </a:pPr>
            <a:r>
              <a:rPr lang="en-US" dirty="0" smtClean="0"/>
              <a:t>Positioning by price</a:t>
            </a:r>
          </a:p>
          <a:p>
            <a:pPr marL="1143000" lvl="2" indent="-457200">
              <a:buFont typeface="+mj-lt"/>
              <a:buAutoNum type="arabicPeriod"/>
            </a:pPr>
            <a:r>
              <a:rPr lang="en-US" dirty="0" smtClean="0"/>
              <a:t>Positioning by name</a:t>
            </a:r>
          </a:p>
          <a:p>
            <a:pPr marL="1143000" lvl="2" indent="-457200">
              <a:buFont typeface="+mj-lt"/>
              <a:buAutoNum type="arabicPeriod"/>
            </a:pPr>
            <a:r>
              <a:rPr lang="en-US" dirty="0" smtClean="0"/>
              <a:t>Positioning by unique attribute.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20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today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10 minutes to review the new product development flow chart and number 22-27 in your notebook. 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4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Positioning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Magazines find three examples of three different positioning types. </a:t>
            </a:r>
          </a:p>
          <a:p>
            <a:pPr lvl="1"/>
            <a:r>
              <a:rPr lang="en-US" dirty="0" smtClean="0"/>
              <a:t>Tear out the ad</a:t>
            </a:r>
          </a:p>
          <a:p>
            <a:pPr lvl="1"/>
            <a:r>
              <a:rPr lang="en-US" dirty="0" smtClean="0"/>
              <a:t>Answer the following questions</a:t>
            </a:r>
            <a:r>
              <a:rPr lang="en-US" dirty="0"/>
              <a:t> </a:t>
            </a:r>
            <a:r>
              <a:rPr lang="en-US" dirty="0" smtClean="0"/>
              <a:t>for each ad</a:t>
            </a:r>
          </a:p>
          <a:p>
            <a:pPr lvl="2"/>
            <a:r>
              <a:rPr lang="en-US" dirty="0" smtClean="0"/>
              <a:t>Magazine</a:t>
            </a:r>
          </a:p>
          <a:p>
            <a:pPr lvl="2"/>
            <a:r>
              <a:rPr lang="en-US" dirty="0" smtClean="0"/>
              <a:t>Brand</a:t>
            </a:r>
          </a:p>
          <a:p>
            <a:pPr lvl="2"/>
            <a:r>
              <a:rPr lang="en-US" dirty="0" smtClean="0"/>
              <a:t>Type of Positioning used</a:t>
            </a:r>
          </a:p>
        </p:txBody>
      </p:sp>
    </p:spTree>
    <p:extLst>
      <p:ext uri="{BB962C8B-B14F-4D97-AF65-F5344CB8AC3E}">
        <p14:creationId xmlns:p14="http://schemas.microsoft.com/office/powerpoint/2010/main" val="373923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Branding, Packaging, and Labeling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83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1143000"/>
          </a:xfrm>
        </p:spPr>
        <p:txBody>
          <a:bodyPr/>
          <a:lstStyle/>
          <a:p>
            <a:r>
              <a:rPr lang="en-US" dirty="0" smtClean="0"/>
              <a:t>Branding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part of product planning</a:t>
            </a:r>
          </a:p>
          <a:p>
            <a:r>
              <a:rPr lang="en-US" dirty="0" smtClean="0"/>
              <a:t>Brand: Name, Term, Design, symbol or character that identifies a product or service.</a:t>
            </a:r>
          </a:p>
          <a:p>
            <a:r>
              <a:rPr lang="en-US" dirty="0" smtClean="0"/>
              <a:t>Like a personality to a human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30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a Brand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Brand name</a:t>
            </a:r>
          </a:p>
          <a:p>
            <a:r>
              <a:rPr lang="en-US" dirty="0" smtClean="0"/>
              <a:t>Trade name</a:t>
            </a:r>
          </a:p>
          <a:p>
            <a:r>
              <a:rPr lang="en-US" dirty="0" smtClean="0"/>
              <a:t>Trade character</a:t>
            </a:r>
          </a:p>
          <a:p>
            <a:r>
              <a:rPr lang="en-US" dirty="0" smtClean="0"/>
              <a:t>Trademark</a:t>
            </a:r>
          </a:p>
          <a:p>
            <a:r>
              <a:rPr lang="en-US" dirty="0" smtClean="0"/>
              <a:t>Brand mark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97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AKA- product name</a:t>
            </a:r>
          </a:p>
          <a:p>
            <a:r>
              <a:rPr lang="en-US" dirty="0" smtClean="0"/>
              <a:t>Word or group of words that represent a product</a:t>
            </a:r>
          </a:p>
          <a:p>
            <a:pPr lvl="1"/>
            <a:r>
              <a:rPr lang="en-US" dirty="0" smtClean="0"/>
              <a:t>Should be easy to remember and to pronounce</a:t>
            </a:r>
          </a:p>
          <a:p>
            <a:pPr lvl="1"/>
            <a:r>
              <a:rPr lang="en-US" dirty="0" smtClean="0"/>
              <a:t>May be used to position a product. </a:t>
            </a:r>
          </a:p>
          <a:p>
            <a:pPr lvl="2"/>
            <a:r>
              <a:rPr lang="en-US" dirty="0" smtClean="0"/>
              <a:t>Positioning by name!</a:t>
            </a:r>
          </a:p>
          <a:p>
            <a:pPr lvl="1"/>
            <a:r>
              <a:rPr lang="en-US" dirty="0" smtClean="0"/>
              <a:t>Examples: PT Cruiser, Barbie, Big Mac, </a:t>
            </a:r>
            <a:r>
              <a:rPr lang="en-US" dirty="0" err="1" smtClean="0"/>
              <a:t>SnackHealthy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61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AKA- Corporate Brand</a:t>
            </a:r>
          </a:p>
          <a:p>
            <a:r>
              <a:rPr lang="en-US" dirty="0" smtClean="0"/>
              <a:t>Identifies or promotes a company</a:t>
            </a:r>
          </a:p>
          <a:p>
            <a:r>
              <a:rPr lang="en-US" dirty="0" smtClean="0"/>
              <a:t>Legal name of company</a:t>
            </a:r>
          </a:p>
          <a:p>
            <a:r>
              <a:rPr lang="en-US" dirty="0" smtClean="0"/>
              <a:t>Promote Positive image</a:t>
            </a:r>
          </a:p>
          <a:p>
            <a:pPr lvl="1"/>
            <a:r>
              <a:rPr lang="en-US" dirty="0" smtClean="0"/>
              <a:t>Keep free from negative connotations</a:t>
            </a:r>
          </a:p>
          <a:p>
            <a:pPr lvl="1"/>
            <a:r>
              <a:rPr lang="en-US" dirty="0" smtClean="0"/>
              <a:t>Examples: Nike, </a:t>
            </a:r>
            <a:r>
              <a:rPr lang="en-US" dirty="0" err="1" smtClean="0"/>
              <a:t>Kellogs</a:t>
            </a:r>
            <a:r>
              <a:rPr lang="en-US" dirty="0" smtClean="0"/>
              <a:t>, Disney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92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 Mark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Unique symbols, coloring, lettering, or other design used </a:t>
            </a:r>
          </a:p>
          <a:p>
            <a:r>
              <a:rPr lang="en-US" dirty="0" smtClean="0"/>
              <a:t>Strong brand mark= recognizable without words.</a:t>
            </a:r>
          </a:p>
          <a:p>
            <a:r>
              <a:rPr lang="en-US" dirty="0" smtClean="0"/>
              <a:t>Logos’ are a brand mark</a:t>
            </a:r>
          </a:p>
          <a:p>
            <a:pPr lvl="1"/>
            <a:r>
              <a:rPr lang="en-US" dirty="0" smtClean="0"/>
              <a:t>Makes shopping easier</a:t>
            </a:r>
            <a:endParaRPr lang="en-US" dirty="0"/>
          </a:p>
          <a:p>
            <a:pPr lvl="1"/>
            <a:r>
              <a:rPr lang="en-US" dirty="0" smtClean="0"/>
              <a:t>Must be suitable, creative, and memorable</a:t>
            </a: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1026" name="Picture 2" descr="https://encrypted-tbn0.google.com/images?q=tbn:ANd9GcTDYxUfAFsN8l01yjWjViKxHUvWw3G_awrBSl1lXBuk3P2tWjam_mh9sOl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199" y="381000"/>
            <a:ext cx="1628775" cy="1968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0.google.com/images?q=tbn:ANd9GcQ5Jh575hEnaZ2OuMO-T2QkulMDH34qftNLOcmRXj9K-sM47mrS_nT_WS6KO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838200"/>
            <a:ext cx="1362075" cy="136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844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specific type of brand mark</a:t>
            </a:r>
          </a:p>
          <a:p>
            <a:r>
              <a:rPr lang="en-US" dirty="0" smtClean="0"/>
              <a:t>One with human forms or characteristics</a:t>
            </a:r>
            <a:endParaRPr lang="en-US" dirty="0"/>
          </a:p>
        </p:txBody>
      </p:sp>
      <p:pic>
        <p:nvPicPr>
          <p:cNvPr id="2050" name="Picture 2" descr="https://encrypted-tbn0.google.com/images?q=tbn:ANd9GcRQuTm6avnfjg6D9-AXgcUz_jQipeJNdHwTSNJ_2smNHWe0jnu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429000"/>
            <a:ext cx="4408654" cy="2870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567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 Mark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Anything that is legally protected. </a:t>
            </a:r>
          </a:p>
          <a:p>
            <a:r>
              <a:rPr lang="en-US" dirty="0" smtClean="0"/>
              <a:t>Prevent other companies from using similar elements that might confuse a customers. </a:t>
            </a:r>
          </a:p>
          <a:p>
            <a:r>
              <a:rPr lang="en-US" dirty="0" smtClean="0"/>
              <a:t>You can trademark your brand, brand mark, and trade character. </a:t>
            </a:r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3074" name="Picture 2" descr="https://encrypted-tbn0.google.com/images?q=tbn:ANd9GcQbynYPKwQ1Xz18_vO9ogbyEKNBpiQ8Wk_vJ6JBPf2uWlo4B0Y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724400"/>
            <a:ext cx="137160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encrypted-tbn1.google.com/images?q=tbn:ANd9GcR46rcTd2xOE2Jd2Tdywd-N2HalDdUvBEvokqIKoa1q30DNV3xk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3253" y="990600"/>
            <a:ext cx="1528762" cy="1528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061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brands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Establishes an image for company</a:t>
            </a:r>
          </a:p>
          <a:p>
            <a:r>
              <a:rPr lang="en-US" dirty="0" smtClean="0"/>
              <a:t>Builds recognition and customer loyalty</a:t>
            </a:r>
          </a:p>
          <a:p>
            <a:r>
              <a:rPr lang="en-US" dirty="0" smtClean="0"/>
              <a:t>Ensures quality and consistency</a:t>
            </a:r>
          </a:p>
          <a:p>
            <a:r>
              <a:rPr lang="en-US" dirty="0" smtClean="0"/>
              <a:t>Helps allows companies to extend products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48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024744" cy="1143000"/>
          </a:xfrm>
        </p:spPr>
        <p:txBody>
          <a:bodyPr/>
          <a:lstStyle/>
          <a:p>
            <a:r>
              <a:rPr lang="en-US" dirty="0" smtClean="0"/>
              <a:t>What is A Product?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520940" cy="4572000"/>
          </a:xfrm>
        </p:spPr>
        <p:txBody>
          <a:bodyPr>
            <a:normAutofit fontScale="92500" lnSpcReduction="10000"/>
          </a:bodyPr>
          <a:lstStyle/>
          <a:p>
            <a:pPr marL="0" indent="0"/>
            <a:r>
              <a:rPr lang="en-US" dirty="0" smtClean="0"/>
              <a:t>Anything a person receives in an exchange. 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Goods- tangible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Services- intangible</a:t>
            </a:r>
          </a:p>
          <a:p>
            <a:pPr marL="0" indent="0"/>
            <a:r>
              <a:rPr lang="en-US" dirty="0" smtClean="0"/>
              <a:t>Three Levels to each product</a:t>
            </a:r>
          </a:p>
          <a:p>
            <a:pPr marL="297180" lvl="1" indent="0"/>
            <a:r>
              <a:rPr lang="en-US" dirty="0" smtClean="0"/>
              <a:t>Core Product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The benefit that a customer will receive from the product.  </a:t>
            </a:r>
            <a:endParaRPr lang="en-US" dirty="0"/>
          </a:p>
          <a:p>
            <a:pPr lvl="4">
              <a:buFont typeface="Arial" pitchFamily="34" charset="0"/>
              <a:buChar char="•"/>
            </a:pPr>
            <a:r>
              <a:rPr lang="en-US" dirty="0" smtClean="0"/>
              <a:t>This is not tangible </a:t>
            </a:r>
          </a:p>
          <a:p>
            <a:pPr lvl="5">
              <a:buFont typeface="Arial" pitchFamily="34" charset="0"/>
              <a:buChar char="•"/>
            </a:pPr>
            <a:r>
              <a:rPr lang="en-US" dirty="0" smtClean="0"/>
              <a:t>Ex: Core product for cereal:  Satisfies hunger</a:t>
            </a:r>
          </a:p>
          <a:p>
            <a:pPr marL="297180" lvl="1" indent="0"/>
            <a:r>
              <a:rPr lang="en-US" dirty="0" smtClean="0"/>
              <a:t>Actual Product </a:t>
            </a:r>
          </a:p>
          <a:p>
            <a:pPr marL="802386" lvl="4" indent="-285750">
              <a:buFont typeface="Arial" pitchFamily="34" charset="0"/>
              <a:buChar char="•"/>
            </a:pPr>
            <a:r>
              <a:rPr lang="en-US" dirty="0" smtClean="0"/>
              <a:t>The tangible, physical product</a:t>
            </a:r>
          </a:p>
          <a:p>
            <a:pPr marL="1040130" lvl="5" indent="-285750">
              <a:buFont typeface="Arial" pitchFamily="34" charset="0"/>
              <a:buChar char="•"/>
            </a:pPr>
            <a:r>
              <a:rPr lang="en-US" dirty="0" smtClean="0"/>
              <a:t>Color, quality, brand, features, etc. </a:t>
            </a:r>
          </a:p>
          <a:p>
            <a:r>
              <a:rPr lang="en-US" dirty="0" smtClean="0"/>
              <a:t>Augmented Product</a:t>
            </a:r>
          </a:p>
          <a:p>
            <a:pPr marL="802386" lvl="4" indent="-285750">
              <a:buFont typeface="Arial" pitchFamily="34" charset="0"/>
              <a:buChar char="•"/>
            </a:pPr>
            <a:r>
              <a:rPr lang="en-US" dirty="0" smtClean="0"/>
              <a:t>The non physical part of the product. Adds value or extends the product</a:t>
            </a:r>
            <a:endParaRPr lang="en-US" dirty="0"/>
          </a:p>
          <a:p>
            <a:pPr marL="1040130" lvl="5" indent="-285750">
              <a:buFont typeface="Arial" pitchFamily="34" charset="0"/>
              <a:buChar char="•"/>
            </a:pPr>
            <a:r>
              <a:rPr lang="en-US" dirty="0" smtClean="0"/>
              <a:t>Warranties, customer care, installation, services, delivery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14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75% of all companies introduce new products every year</a:t>
            </a:r>
          </a:p>
          <a:p>
            <a:r>
              <a:rPr lang="en-US" dirty="0" smtClean="0"/>
              <a:t>Must research to ensure name isn’t already in use. </a:t>
            </a:r>
          </a:p>
          <a:p>
            <a:r>
              <a:rPr lang="en-US" dirty="0" smtClean="0"/>
              <a:t>Once brand has been generated and research, companies will conduct research to gage brand effectiveness.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96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Branding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Brand Extensions</a:t>
            </a:r>
          </a:p>
          <a:p>
            <a:pPr lvl="1"/>
            <a:r>
              <a:rPr lang="en-US" dirty="0" smtClean="0"/>
              <a:t>Use an existing brand to promote a new or improved product</a:t>
            </a:r>
          </a:p>
          <a:p>
            <a:pPr lvl="1"/>
            <a:r>
              <a:rPr lang="en-US" dirty="0" smtClean="0"/>
              <a:t>Example- Ocean Spray Cranberry Juice</a:t>
            </a:r>
          </a:p>
          <a:p>
            <a:pPr lvl="3"/>
            <a:r>
              <a:rPr lang="en-US" dirty="0" err="1" smtClean="0"/>
              <a:t>Cran</a:t>
            </a:r>
            <a:r>
              <a:rPr lang="en-US" dirty="0" smtClean="0"/>
              <a:t>-Apple, </a:t>
            </a:r>
            <a:r>
              <a:rPr lang="en-US" dirty="0" err="1" smtClean="0"/>
              <a:t>Cran</a:t>
            </a:r>
            <a:r>
              <a:rPr lang="en-US" dirty="0" smtClean="0"/>
              <a:t>-Cherry, etc. </a:t>
            </a:r>
          </a:p>
          <a:p>
            <a:r>
              <a:rPr lang="en-US" dirty="0" smtClean="0"/>
              <a:t>Brand Licensing</a:t>
            </a:r>
          </a:p>
          <a:p>
            <a:pPr lvl="1"/>
            <a:r>
              <a:rPr lang="en-US" dirty="0" smtClean="0"/>
              <a:t>Allowing other companies to use your brand, brand mark, or trade character. </a:t>
            </a:r>
          </a:p>
          <a:p>
            <a:r>
              <a:rPr lang="en-US" dirty="0" smtClean="0"/>
              <a:t>Mixed-Brand</a:t>
            </a:r>
          </a:p>
          <a:p>
            <a:pPr lvl="1"/>
            <a:r>
              <a:rPr lang="en-US" dirty="0" smtClean="0"/>
              <a:t>Combination branding</a:t>
            </a:r>
          </a:p>
          <a:p>
            <a:r>
              <a:rPr lang="en-US" dirty="0" smtClean="0"/>
              <a:t>Co-Branding</a:t>
            </a:r>
          </a:p>
          <a:p>
            <a:pPr lvl="1"/>
            <a:r>
              <a:rPr lang="en-US" dirty="0" smtClean="0"/>
              <a:t>Combining brands</a:t>
            </a:r>
          </a:p>
          <a:p>
            <a:pPr lvl="2"/>
            <a:r>
              <a:rPr lang="en-US" dirty="0" err="1" smtClean="0"/>
              <a:t>Smucker’s</a:t>
            </a:r>
            <a:r>
              <a:rPr lang="en-US" dirty="0" smtClean="0"/>
              <a:t> filled Kellogg's Pop Tart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93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Cereal Project- Stage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Product Development Steps 1-3 (1day)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03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Cereal Project- Stage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4 new product development</a:t>
            </a:r>
          </a:p>
          <a:p>
            <a:r>
              <a:rPr lang="en-US" dirty="0" smtClean="0"/>
              <a:t>Create your brand name/logo with slogan (1 day)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41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Cereal Project Stage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Product Development- Poster Creation. (2 days)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3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Packaging and Labeling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1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container or wrapping for a product</a:t>
            </a:r>
          </a:p>
          <a:p>
            <a:pPr lvl="1"/>
            <a:r>
              <a:rPr lang="en-US" dirty="0" smtClean="0"/>
              <a:t>Integral part of product planning and promotion</a:t>
            </a:r>
          </a:p>
          <a:p>
            <a:pPr lvl="1"/>
            <a:r>
              <a:rPr lang="en-US" dirty="0" smtClean="0"/>
              <a:t>10% of a products retail price is spent on packaging</a:t>
            </a:r>
          </a:p>
          <a:p>
            <a:pPr lvl="2"/>
            <a:r>
              <a:rPr lang="en-US" dirty="0" smtClean="0"/>
              <a:t>$100 pair of shoes, $10 was for the box that you throw away!!!!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02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1143000"/>
          </a:xfrm>
        </p:spPr>
        <p:txBody>
          <a:bodyPr/>
          <a:lstStyle/>
          <a:p>
            <a:r>
              <a:rPr lang="en-US" dirty="0" smtClean="0"/>
              <a:t>Functions of Packaging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Promote and sell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Provide information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Protect product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Ensure safe use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Express customer needs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Create identity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3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Promote and Sell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Attractive, colorful, and visually appealing packages sell better</a:t>
            </a:r>
          </a:p>
          <a:p>
            <a:r>
              <a:rPr lang="en-US" dirty="0" smtClean="0"/>
              <a:t>Packaging bundling</a:t>
            </a:r>
          </a:p>
          <a:p>
            <a:pPr lvl="1"/>
            <a:r>
              <a:rPr lang="en-US" dirty="0" smtClean="0"/>
              <a:t>Mixed bundle</a:t>
            </a:r>
          </a:p>
          <a:p>
            <a:pPr lvl="1"/>
            <a:r>
              <a:rPr lang="en-US" dirty="0" smtClean="0"/>
              <a:t>Price bundle</a:t>
            </a:r>
            <a:endParaRPr lang="en-US" dirty="0"/>
          </a:p>
        </p:txBody>
      </p:sp>
      <p:pic>
        <p:nvPicPr>
          <p:cNvPr id="1028" name="Picture 4" descr="http://t1.gstatic.com/images?q=tbn:ANd9GcSMRWPFL0Lwzo-TBD6bHkElcUyhXoC0xANeWwbV1IjGK7lmRU5tG_ocOv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749062"/>
            <a:ext cx="274320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encrypted-tbn1.google.com/images?q=tbn:ANd9GcSt7tCpkhMNau_9k74GgwRm-Airgo1_sQe1zZrq6u0s5-Q1RcE7F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449819"/>
            <a:ext cx="1562100" cy="1818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042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Promote image</a:t>
            </a:r>
          </a:p>
          <a:p>
            <a:pPr lvl="1"/>
            <a:r>
              <a:rPr lang="en-US" dirty="0" smtClean="0"/>
              <a:t>Prestige</a:t>
            </a:r>
          </a:p>
          <a:p>
            <a:pPr lvl="1"/>
            <a:r>
              <a:rPr lang="en-US" dirty="0" smtClean="0"/>
              <a:t>Convenience</a:t>
            </a:r>
          </a:p>
          <a:p>
            <a:pPr lvl="1"/>
            <a:r>
              <a:rPr lang="en-US" dirty="0" smtClean="0"/>
              <a:t>status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91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Determining what goods and services you will have e to sell. </a:t>
            </a:r>
          </a:p>
          <a:p>
            <a:pPr lvl="1"/>
            <a:r>
              <a:rPr lang="en-US" dirty="0" smtClean="0"/>
              <a:t>Typically, companies don’t just offer ONE product.  They develop a Product MIX</a:t>
            </a:r>
          </a:p>
          <a:p>
            <a:endParaRPr lang="en-US" dirty="0"/>
          </a:p>
          <a:p>
            <a:r>
              <a:rPr lang="en-US" dirty="0" smtClean="0"/>
              <a:t>Product Mix:  all the different products a company makes or sells</a:t>
            </a:r>
          </a:p>
          <a:p>
            <a:pPr lvl="1"/>
            <a:r>
              <a:rPr lang="en-US" dirty="0" smtClean="0"/>
              <a:t>Product Lines: group of closely products</a:t>
            </a:r>
          </a:p>
          <a:p>
            <a:pPr lvl="1"/>
            <a:r>
              <a:rPr lang="en-US" dirty="0" smtClean="0"/>
              <a:t>Product item: a specific item within a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84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Directions for use</a:t>
            </a:r>
          </a:p>
          <a:p>
            <a:r>
              <a:rPr lang="en-US" dirty="0" smtClean="0"/>
              <a:t>Information about content</a:t>
            </a:r>
          </a:p>
          <a:p>
            <a:r>
              <a:rPr lang="en-US" dirty="0" smtClean="0"/>
              <a:t>Product guarantees</a:t>
            </a:r>
          </a:p>
          <a:p>
            <a:r>
              <a:rPr lang="en-US" dirty="0" smtClean="0"/>
              <a:t>Nutritional value</a:t>
            </a:r>
          </a:p>
          <a:p>
            <a:r>
              <a:rPr lang="en-US" dirty="0" smtClean="0"/>
              <a:t>Potential hazards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78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 Customer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Various sizes</a:t>
            </a:r>
          </a:p>
          <a:p>
            <a:pPr lvl="1"/>
            <a:r>
              <a:rPr lang="en-US" dirty="0" smtClean="0"/>
              <a:t>Family pack</a:t>
            </a:r>
          </a:p>
          <a:p>
            <a:pPr lvl="1"/>
            <a:r>
              <a:rPr lang="en-US" dirty="0" smtClean="0"/>
              <a:t>Individual size</a:t>
            </a:r>
          </a:p>
          <a:p>
            <a:pPr lvl="1"/>
            <a:r>
              <a:rPr lang="en-US" dirty="0" smtClean="0"/>
              <a:t>On the go</a:t>
            </a:r>
          </a:p>
          <a:p>
            <a:r>
              <a:rPr lang="en-US" dirty="0" smtClean="0"/>
              <a:t>Get innovative to better meet </a:t>
            </a:r>
          </a:p>
          <a:p>
            <a:pPr marL="68580" indent="0">
              <a:buNone/>
            </a:pPr>
            <a:r>
              <a:rPr lang="en-US" dirty="0" smtClean="0"/>
              <a:t>customers needs!!!!</a:t>
            </a:r>
            <a:endParaRPr lang="en-US" dirty="0"/>
          </a:p>
        </p:txBody>
      </p:sp>
      <p:pic>
        <p:nvPicPr>
          <p:cNvPr id="2052" name="Picture 4" descr="https://encrypted-tbn2.google.com/images?q=tbn:ANd9GcQLRINL3BphEzT41v77TATN8I_XbCKnud9_mLqLFftcljkcvn0J4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429000"/>
            <a:ext cx="2447925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680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Ensure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be safe for customer</a:t>
            </a:r>
          </a:p>
          <a:p>
            <a:pPr lvl="1"/>
            <a:r>
              <a:rPr lang="en-US" dirty="0" smtClean="0"/>
              <a:t>Using plastic instead of glass</a:t>
            </a:r>
          </a:p>
          <a:p>
            <a:pPr lvl="1"/>
            <a:r>
              <a:rPr lang="en-US" dirty="0" smtClean="0"/>
              <a:t>Tamper resistant tops (child proof)</a:t>
            </a:r>
          </a:p>
          <a:p>
            <a:pPr lvl="1"/>
            <a:r>
              <a:rPr lang="en-US" dirty="0" smtClean="0"/>
              <a:t>Blister packaging- molds with backing</a:t>
            </a:r>
            <a:endParaRPr lang="en-US" dirty="0"/>
          </a:p>
        </p:txBody>
      </p:sp>
      <p:pic>
        <p:nvPicPr>
          <p:cNvPr id="3076" name="Picture 4" descr="https://encrypted-tbn2.google.com/images?q=tbn:ANd9GcSQbqqJTzEg4sE72gXwzEFC4ikbOkw4xMod5jIHkSftR2tH4OZ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962400"/>
            <a:ext cx="191452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7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 the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shipping, storage, and display</a:t>
            </a:r>
          </a:p>
          <a:p>
            <a:r>
              <a:rPr lang="en-US" dirty="0" smtClean="0"/>
              <a:t>Prevent tampering, shoplifting</a:t>
            </a:r>
          </a:p>
          <a:p>
            <a:r>
              <a:rPr lang="en-US" dirty="0" smtClean="0"/>
              <a:t>Prevent spilling, breakage, spoiling</a:t>
            </a:r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4098" name="Picture 2" descr="https://encrypted-tbn3.google.com/images?q=tbn:ANd9GcSFPszQ4MfVcd9dh9LgneSLK40-Q_O5TOKHoBB0as1rvyX9G60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733800"/>
            <a:ext cx="2667000" cy="2667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610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in Packaging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Aseptic Packaging</a:t>
            </a:r>
          </a:p>
          <a:p>
            <a:r>
              <a:rPr lang="en-US" dirty="0" smtClean="0"/>
              <a:t>Environmental Packaging</a:t>
            </a:r>
          </a:p>
          <a:p>
            <a:r>
              <a:rPr lang="en-US" dirty="0" smtClean="0"/>
              <a:t>Cause Packaging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02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Label: information tag, wrapper seal, or imprinted message that is attached to a product</a:t>
            </a:r>
          </a:p>
          <a:p>
            <a:pPr lvl="1"/>
            <a:r>
              <a:rPr lang="en-US" dirty="0" smtClean="0"/>
              <a:t>Inform customers about product content</a:t>
            </a:r>
          </a:p>
          <a:p>
            <a:pPr lvl="1"/>
            <a:r>
              <a:rPr lang="en-US" dirty="0" smtClean="0"/>
              <a:t>Gives direction</a:t>
            </a:r>
          </a:p>
          <a:p>
            <a:pPr lvl="1"/>
            <a:r>
              <a:rPr lang="en-US" dirty="0" smtClean="0"/>
              <a:t>Protects businesses from legal liability if injury occurs</a:t>
            </a:r>
          </a:p>
          <a:p>
            <a:pPr lvl="2"/>
            <a:r>
              <a:rPr lang="en-US" dirty="0" smtClean="0"/>
              <a:t>McDonalds Coffee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27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Labels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Brand Label</a:t>
            </a:r>
          </a:p>
          <a:p>
            <a:pPr lvl="1"/>
            <a:r>
              <a:rPr lang="en-US" dirty="0" smtClean="0"/>
              <a:t>Gives brand name and logo</a:t>
            </a:r>
          </a:p>
          <a:p>
            <a:r>
              <a:rPr lang="en-US" dirty="0" smtClean="0"/>
              <a:t>Descriptive label</a:t>
            </a:r>
          </a:p>
          <a:p>
            <a:pPr lvl="1"/>
            <a:r>
              <a:rPr lang="en-US" dirty="0" smtClean="0"/>
              <a:t>Gives information about product use, construction, care, performance and features.</a:t>
            </a:r>
          </a:p>
          <a:p>
            <a:pPr lvl="2"/>
            <a:r>
              <a:rPr lang="en-US" dirty="0" smtClean="0"/>
              <a:t>Nutrition label</a:t>
            </a:r>
          </a:p>
          <a:p>
            <a:pPr lvl="2"/>
            <a:r>
              <a:rPr lang="en-US" dirty="0" smtClean="0"/>
              <a:t>Best by dates</a:t>
            </a:r>
          </a:p>
          <a:p>
            <a:r>
              <a:rPr lang="en-US" dirty="0" smtClean="0"/>
              <a:t>Grade label</a:t>
            </a:r>
          </a:p>
          <a:p>
            <a:pPr lvl="1"/>
            <a:r>
              <a:rPr lang="en-US" dirty="0" smtClean="0"/>
              <a:t>Quality label</a:t>
            </a:r>
          </a:p>
          <a:p>
            <a:pPr lvl="2"/>
            <a:r>
              <a:rPr lang="en-US" dirty="0" smtClean="0"/>
              <a:t>Grade A eggs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27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Labeling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and Address of manufacturer, packer or distributor</a:t>
            </a:r>
          </a:p>
          <a:p>
            <a:r>
              <a:rPr lang="en-US" dirty="0" smtClean="0"/>
              <a:t>Quality contents</a:t>
            </a:r>
          </a:p>
          <a:p>
            <a:r>
              <a:rPr lang="en-US" dirty="0" smtClean="0"/>
              <a:t>Cannot be misleading or deceptive</a:t>
            </a:r>
          </a:p>
          <a:p>
            <a:r>
              <a:rPr lang="en-US" dirty="0" smtClean="0"/>
              <a:t>Fair Packaging and Labeling Act</a:t>
            </a:r>
          </a:p>
        </p:txBody>
      </p:sp>
    </p:spTree>
    <p:extLst>
      <p:ext uri="{BB962C8B-B14F-4D97-AF65-F5344CB8AC3E}">
        <p14:creationId xmlns:p14="http://schemas.microsoft.com/office/powerpoint/2010/main" val="262360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Packaging the Science of Temptation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Video with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26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Warranties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promise or guarantee given to a customer that a product will meet certain standards</a:t>
            </a:r>
          </a:p>
          <a:p>
            <a:pPr lvl="1"/>
            <a:r>
              <a:rPr lang="en-US" dirty="0" smtClean="0"/>
              <a:t>Express warranty</a:t>
            </a:r>
          </a:p>
          <a:p>
            <a:pPr lvl="1"/>
            <a:r>
              <a:rPr lang="en-US" dirty="0" smtClean="0"/>
              <a:t>Full warranty</a:t>
            </a:r>
          </a:p>
          <a:p>
            <a:pPr lvl="1"/>
            <a:r>
              <a:rPr lang="en-US" dirty="0" smtClean="0"/>
              <a:t>Limited warranty</a:t>
            </a:r>
          </a:p>
          <a:p>
            <a:pPr lvl="1"/>
            <a:r>
              <a:rPr lang="en-US" dirty="0" smtClean="0"/>
              <a:t>Implied warranty</a:t>
            </a:r>
          </a:p>
          <a:p>
            <a:pPr lvl="1"/>
            <a:r>
              <a:rPr lang="en-US" dirty="0" smtClean="0"/>
              <a:t>Warranty of merchantability</a:t>
            </a:r>
          </a:p>
          <a:p>
            <a:pPr lvl="1"/>
            <a:r>
              <a:rPr lang="en-US" dirty="0" smtClean="0"/>
              <a:t>Warranty for fitness for a particular product</a:t>
            </a:r>
          </a:p>
          <a:p>
            <a:pPr lvl="1"/>
            <a:r>
              <a:rPr lang="en-US" dirty="0" err="1" smtClean="0"/>
              <a:t>disclamer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6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Depth and 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0" y="2286000"/>
            <a:ext cx="6777317" cy="3508977"/>
          </a:xfrm>
        </p:spPr>
        <p:txBody>
          <a:bodyPr>
            <a:normAutofit/>
          </a:bodyPr>
          <a:lstStyle/>
          <a:p>
            <a:r>
              <a:rPr lang="en-US" dirty="0" smtClean="0"/>
              <a:t>Product Width: number of different product lines</a:t>
            </a:r>
          </a:p>
          <a:p>
            <a:endParaRPr lang="en-US" dirty="0" smtClean="0"/>
          </a:p>
          <a:p>
            <a:r>
              <a:rPr lang="en-US" dirty="0" smtClean="0"/>
              <a:t>Product Depth: number of items offered within each line</a:t>
            </a:r>
          </a:p>
          <a:p>
            <a:endParaRPr lang="en-US" dirty="0"/>
          </a:p>
          <a:p>
            <a:r>
              <a:rPr lang="en-US" dirty="0" smtClean="0"/>
              <a:t>Let’s Look at Coca Cola and Pepsi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9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will be assigned a company, you are to look at the company website </a:t>
            </a:r>
            <a:r>
              <a:rPr lang="en-US" dirty="0" smtClean="0"/>
              <a:t>determine their width and depth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/>
              <a:t>Graphically represent those as shown on board. 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79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Mix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plan for determining which products a business will make and stock. </a:t>
            </a:r>
          </a:p>
          <a:p>
            <a:r>
              <a:rPr lang="en-US" dirty="0" smtClean="0"/>
              <a:t>3 mix strategies</a:t>
            </a:r>
          </a:p>
          <a:p>
            <a:pPr lvl="1"/>
            <a:r>
              <a:rPr lang="en-US" dirty="0" smtClean="0"/>
              <a:t>Develop new products</a:t>
            </a:r>
          </a:p>
          <a:p>
            <a:pPr lvl="1"/>
            <a:r>
              <a:rPr lang="en-US" dirty="0" smtClean="0"/>
              <a:t>Develop existing products</a:t>
            </a:r>
          </a:p>
          <a:p>
            <a:pPr lvl="2"/>
            <a:r>
              <a:rPr lang="en-US" dirty="0" smtClean="0"/>
              <a:t>Product modifications</a:t>
            </a:r>
          </a:p>
          <a:p>
            <a:pPr lvl="1"/>
            <a:r>
              <a:rPr lang="en-US" dirty="0" smtClean="0"/>
              <a:t>Deleting a product or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20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2.google.com/images?q=tbn:ANd9GcR5uJqC_dtpr2kvEz00f_1_4BKvqqPVXkkjlkS-MBGnp8jS3gp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048000"/>
            <a:ext cx="3200400" cy="2850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024744" cy="1143000"/>
          </a:xfrm>
        </p:spPr>
        <p:txBody>
          <a:bodyPr/>
          <a:lstStyle/>
          <a:p>
            <a:r>
              <a:rPr lang="en-US" dirty="0" smtClean="0"/>
              <a:t>Product Mix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6777317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Develop New Products</a:t>
            </a:r>
          </a:p>
          <a:p>
            <a:pPr lvl="1"/>
            <a:r>
              <a:rPr lang="en-US" dirty="0" smtClean="0"/>
              <a:t>7 steps to product development</a:t>
            </a:r>
          </a:p>
          <a:p>
            <a:pPr lvl="1"/>
            <a:r>
              <a:rPr lang="en-US" dirty="0" smtClean="0"/>
              <a:t>VERY EXPENSIVE</a:t>
            </a:r>
          </a:p>
        </p:txBody>
      </p:sp>
    </p:spTree>
    <p:extLst>
      <p:ext uri="{BB962C8B-B14F-4D97-AF65-F5344CB8AC3E}">
        <p14:creationId xmlns:p14="http://schemas.microsoft.com/office/powerpoint/2010/main" val="164451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967" y="6858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7 Steps of New Product Development Flow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967" y="2057400"/>
            <a:ext cx="6777317" cy="350897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Utilizing Chapter 30 in your book</a:t>
            </a:r>
          </a:p>
          <a:p>
            <a:r>
              <a:rPr lang="en-US" dirty="0" smtClean="0"/>
              <a:t>Create a flow chart to represent the 7 steps in product development. </a:t>
            </a:r>
          </a:p>
          <a:p>
            <a:pPr lvl="1"/>
            <a:r>
              <a:rPr lang="en-US" dirty="0" smtClean="0"/>
              <a:t>Title your Flow Chart</a:t>
            </a:r>
          </a:p>
          <a:p>
            <a:pPr lvl="1"/>
            <a:r>
              <a:rPr lang="en-US" dirty="0" smtClean="0"/>
              <a:t>Label and Number each Step</a:t>
            </a:r>
          </a:p>
          <a:p>
            <a:pPr lvl="1"/>
            <a:r>
              <a:rPr lang="en-US" dirty="0" smtClean="0"/>
              <a:t>Complete a minimum of 3 bullets that detail what occurs in each </a:t>
            </a:r>
            <a:r>
              <a:rPr lang="en-US" dirty="0" smtClean="0"/>
              <a:t>step</a:t>
            </a:r>
          </a:p>
          <a:p>
            <a:pPr lvl="1"/>
            <a:r>
              <a:rPr lang="en-US" dirty="0" smtClean="0"/>
              <a:t>Draw a picture that represents </a:t>
            </a:r>
            <a:r>
              <a:rPr lang="en-US" smtClean="0"/>
              <a:t>each step</a:t>
            </a:r>
            <a:endParaRPr lang="en-US" dirty="0" smtClean="0"/>
          </a:p>
          <a:p>
            <a:pPr lvl="1"/>
            <a:r>
              <a:rPr lang="en-US" dirty="0" smtClean="0"/>
              <a:t>Use color to visually separate each step</a:t>
            </a:r>
          </a:p>
          <a:p>
            <a:r>
              <a:rPr lang="en-US" dirty="0" smtClean="0"/>
              <a:t>Make sure that you read for comprehension</a:t>
            </a:r>
          </a:p>
        </p:txBody>
      </p:sp>
    </p:spTree>
    <p:extLst>
      <p:ext uri="{BB962C8B-B14F-4D97-AF65-F5344CB8AC3E}">
        <p14:creationId xmlns:p14="http://schemas.microsoft.com/office/powerpoint/2010/main" val="79932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4783</TotalTime>
  <Words>1490</Words>
  <Application>Microsoft Office PowerPoint</Application>
  <PresentationFormat>On-screen Show (4:3)</PresentationFormat>
  <Paragraphs>280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Austin</vt:lpstr>
      <vt:lpstr>Product Planning</vt:lpstr>
      <vt:lpstr>Quiz today </vt:lpstr>
      <vt:lpstr>What is A Product?</vt:lpstr>
      <vt:lpstr>Product Planning</vt:lpstr>
      <vt:lpstr>Product Depth and Width</vt:lpstr>
      <vt:lpstr>Assignment</vt:lpstr>
      <vt:lpstr>Product Mix Strategy</vt:lpstr>
      <vt:lpstr>Product Mix Strategies</vt:lpstr>
      <vt:lpstr>7 Steps of New Product Development Flow Chart</vt:lpstr>
      <vt:lpstr>New Product Development</vt:lpstr>
      <vt:lpstr>New Product Assignment</vt:lpstr>
      <vt:lpstr>Managing During the PLC</vt:lpstr>
      <vt:lpstr>Product Life Cycle</vt:lpstr>
      <vt:lpstr>Product Mix Strategies</vt:lpstr>
      <vt:lpstr>Product Mix Strategies</vt:lpstr>
      <vt:lpstr>Line Extension Cereal Line to Breakfast Bars Line</vt:lpstr>
      <vt:lpstr>Group Assignment</vt:lpstr>
      <vt:lpstr>Presentations and Review</vt:lpstr>
      <vt:lpstr>Product Positioning</vt:lpstr>
      <vt:lpstr>Positioning Challenge</vt:lpstr>
      <vt:lpstr>Branding, Packaging, and Labeling</vt:lpstr>
      <vt:lpstr>Branding</vt:lpstr>
      <vt:lpstr>Elements of a Brand</vt:lpstr>
      <vt:lpstr>Brand Name</vt:lpstr>
      <vt:lpstr>Trade Name</vt:lpstr>
      <vt:lpstr>Brand Mark</vt:lpstr>
      <vt:lpstr>Trade Character</vt:lpstr>
      <vt:lpstr>Trade Mark</vt:lpstr>
      <vt:lpstr>Why are brands important?</vt:lpstr>
      <vt:lpstr>Brand Names</vt:lpstr>
      <vt:lpstr>Branding Strategies</vt:lpstr>
      <vt:lpstr>Cereal Project- Stage 2</vt:lpstr>
      <vt:lpstr>Cereal Project- Stage 2</vt:lpstr>
      <vt:lpstr>Cereal Project Stage 2</vt:lpstr>
      <vt:lpstr>Packaging and Labeling</vt:lpstr>
      <vt:lpstr>Packaging</vt:lpstr>
      <vt:lpstr>Functions of Packaging</vt:lpstr>
      <vt:lpstr>Promote and Sell</vt:lpstr>
      <vt:lpstr>Define Identity</vt:lpstr>
      <vt:lpstr>Provide Information</vt:lpstr>
      <vt:lpstr>Express Customer Needs</vt:lpstr>
      <vt:lpstr>Ensure safety</vt:lpstr>
      <vt:lpstr>Protect the Product</vt:lpstr>
      <vt:lpstr>Trends in Packaging</vt:lpstr>
      <vt:lpstr>Labeling</vt:lpstr>
      <vt:lpstr>Types of Labels</vt:lpstr>
      <vt:lpstr>Labeling Laws</vt:lpstr>
      <vt:lpstr>Packaging the Science of Temptation</vt:lpstr>
      <vt:lpstr>Warranties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Planning</dc:title>
  <dc:creator>vci</dc:creator>
  <cp:lastModifiedBy>vci</cp:lastModifiedBy>
  <cp:revision>46</cp:revision>
  <dcterms:created xsi:type="dcterms:W3CDTF">2012-03-26T18:00:41Z</dcterms:created>
  <dcterms:modified xsi:type="dcterms:W3CDTF">2015-02-24T14:03:58Z</dcterms:modified>
</cp:coreProperties>
</file>