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33"/>
  </p:handoutMasterIdLst>
  <p:sldIdLst>
    <p:sldId id="285" r:id="rId3"/>
    <p:sldId id="257" r:id="rId4"/>
    <p:sldId id="258" r:id="rId5"/>
    <p:sldId id="259" r:id="rId6"/>
    <p:sldId id="260" r:id="rId7"/>
    <p:sldId id="284" r:id="rId8"/>
    <p:sldId id="261" r:id="rId9"/>
    <p:sldId id="262" r:id="rId10"/>
    <p:sldId id="263" r:id="rId11"/>
    <p:sldId id="264" r:id="rId12"/>
    <p:sldId id="265" r:id="rId13"/>
    <p:sldId id="266" r:id="rId14"/>
    <p:sldId id="267" r:id="rId15"/>
    <p:sldId id="268" r:id="rId16"/>
    <p:sldId id="269" r:id="rId17"/>
    <p:sldId id="286" r:id="rId18"/>
    <p:sldId id="283"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1EB34CD-6F87-4F2D-97AE-5EBEC8C69764}" type="datetimeFigureOut">
              <a:rPr lang="en-US" smtClean="0"/>
              <a:t>12/8/2014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328ECFC-B680-40BB-B1CB-1D0EE2BA4C37}" type="slidenum">
              <a:rPr lang="en-US" smtClean="0"/>
              <a:t>‹#›</a:t>
            </a:fld>
            <a:endParaRPr lang="en-US"/>
          </a:p>
        </p:txBody>
      </p:sp>
    </p:spTree>
    <p:extLst>
      <p:ext uri="{BB962C8B-B14F-4D97-AF65-F5344CB8AC3E}">
        <p14:creationId xmlns:p14="http://schemas.microsoft.com/office/powerpoint/2010/main" val="34093702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07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20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61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087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8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74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33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97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71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01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F7828A-B135-4E1A-AD58-B84AEDC84C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58CB42-22D4-4A88-9B18-2781005ECDDA}" type="datetimeFigureOut">
              <a:rPr lang="en-US" smtClean="0"/>
              <a:t>12/8/2014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F7828A-B135-4E1A-AD58-B84AEDC84C39}"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F58CB42-22D4-4A88-9B18-2781005ECDDA}" type="datetimeFigureOut">
              <a:rPr lang="en-US" smtClean="0"/>
              <a:t>12/8/2014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1F7828A-B135-4E1A-AD58-B84AEDC84C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97405-F01E-4799-A44F-E6451F9BDF4B}" type="datetimeFigureOut">
              <a:rPr lang="en-US" smtClean="0">
                <a:solidFill>
                  <a:prstClr val="black">
                    <a:tint val="75000"/>
                  </a:prstClr>
                </a:solidFill>
              </a:rPr>
              <a:pPr/>
              <a:t>12/8/2014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3B6FB-EADC-4401-8DC1-0A7C551703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167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fontScale="90000"/>
          </a:bodyPr>
          <a:lstStyle/>
          <a:p>
            <a:r>
              <a:rPr lang="en-US" dirty="0" smtClean="0"/>
              <a:t>Marketing During the Holidays </a:t>
            </a:r>
            <a:r>
              <a:rPr lang="en-US" dirty="0" err="1" smtClean="0"/>
              <a:t>Bellringer</a:t>
            </a:r>
            <a:endParaRPr lang="en-US" dirty="0"/>
          </a:p>
        </p:txBody>
      </p:sp>
      <p:sp>
        <p:nvSpPr>
          <p:cNvPr id="3" name="Content Placeholder 2"/>
          <p:cNvSpPr>
            <a:spLocks noGrp="1"/>
          </p:cNvSpPr>
          <p:nvPr>
            <p:ph idx="1"/>
          </p:nvPr>
        </p:nvSpPr>
        <p:spPr>
          <a:xfrm>
            <a:off x="533400" y="1676400"/>
            <a:ext cx="8183880" cy="4187952"/>
          </a:xfrm>
        </p:spPr>
        <p:txBody>
          <a:bodyPr/>
          <a:lstStyle/>
          <a:p>
            <a:r>
              <a:rPr lang="en-US" dirty="0" smtClean="0"/>
              <a:t>Name at least 5 ways that businesses promote their products/services during the holidays?</a:t>
            </a:r>
            <a:endParaRPr lang="en-US" dirty="0"/>
          </a:p>
        </p:txBody>
      </p:sp>
    </p:spTree>
    <p:extLst>
      <p:ext uri="{BB962C8B-B14F-4D97-AF65-F5344CB8AC3E}">
        <p14:creationId xmlns:p14="http://schemas.microsoft.com/office/powerpoint/2010/main" val="3163336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533400"/>
            <a:ext cx="8183880" cy="1051560"/>
          </a:xfrm>
        </p:spPr>
        <p:txBody>
          <a:bodyPr/>
          <a:lstStyle/>
          <a:p>
            <a:pPr algn="l" eaLnBrk="1" hangingPunct="1"/>
            <a:r>
              <a:rPr lang="en-US" altLang="en-US" b="1" i="1" dirty="0" smtClean="0">
                <a:solidFill>
                  <a:schemeClr val="accent2">
                    <a:lumMod val="60000"/>
                    <a:lumOff val="40000"/>
                  </a:schemeClr>
                </a:solidFill>
              </a:rPr>
              <a:t>Demographic segmentation</a:t>
            </a:r>
          </a:p>
        </p:txBody>
      </p:sp>
      <p:sp>
        <p:nvSpPr>
          <p:cNvPr id="10243" name="Rectangle 3"/>
          <p:cNvSpPr>
            <a:spLocks noGrp="1" noChangeArrowheads="1"/>
          </p:cNvSpPr>
          <p:nvPr>
            <p:ph idx="1"/>
          </p:nvPr>
        </p:nvSpPr>
        <p:spPr>
          <a:xfrm>
            <a:off x="685800" y="1905000"/>
            <a:ext cx="7772400" cy="1219200"/>
          </a:xfrm>
        </p:spPr>
        <p:txBody>
          <a:bodyPr/>
          <a:lstStyle/>
          <a:p>
            <a:pPr eaLnBrk="1" hangingPunct="1">
              <a:buFontTx/>
              <a:buNone/>
            </a:pPr>
            <a:r>
              <a:rPr lang="en-US" altLang="en-US" b="1" i="1" dirty="0" smtClean="0">
                <a:solidFill>
                  <a:srgbClr val="0070C0"/>
                </a:solidFill>
              </a:rPr>
              <a:t>A way to segment markets based on vital statistics of the population.</a:t>
            </a:r>
          </a:p>
        </p:txBody>
      </p:sp>
      <p:sp>
        <p:nvSpPr>
          <p:cNvPr id="10244" name="Text Box 4"/>
          <p:cNvSpPr txBox="1">
            <a:spLocks noChangeArrowheads="1"/>
          </p:cNvSpPr>
          <p:nvPr/>
        </p:nvSpPr>
        <p:spPr bwMode="auto">
          <a:xfrm>
            <a:off x="4860925" y="5068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0245" name="Text Box 5"/>
          <p:cNvSpPr txBox="1">
            <a:spLocks noChangeArrowheads="1"/>
          </p:cNvSpPr>
          <p:nvPr/>
        </p:nvSpPr>
        <p:spPr bwMode="auto">
          <a:xfrm>
            <a:off x="1447800" y="3352800"/>
            <a:ext cx="20574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800" b="1" dirty="0">
                <a:solidFill>
                  <a:schemeClr val="accent3">
                    <a:lumMod val="75000"/>
                  </a:schemeClr>
                </a:solidFill>
              </a:rPr>
              <a:t>Age</a:t>
            </a:r>
          </a:p>
          <a:p>
            <a:pPr eaLnBrk="1" fontAlgn="base" hangingPunct="1">
              <a:spcBef>
                <a:spcPct val="50000"/>
              </a:spcBef>
              <a:spcAft>
                <a:spcPct val="0"/>
              </a:spcAft>
              <a:buFontTx/>
              <a:buChar char="•"/>
            </a:pPr>
            <a:r>
              <a:rPr lang="en-US" altLang="en-US" sz="2800" b="1" dirty="0">
                <a:solidFill>
                  <a:schemeClr val="accent3">
                    <a:lumMod val="75000"/>
                  </a:schemeClr>
                </a:solidFill>
              </a:rPr>
              <a:t>Race</a:t>
            </a:r>
          </a:p>
          <a:p>
            <a:pPr eaLnBrk="1" fontAlgn="base" hangingPunct="1">
              <a:spcBef>
                <a:spcPct val="50000"/>
              </a:spcBef>
              <a:spcAft>
                <a:spcPct val="0"/>
              </a:spcAft>
              <a:buFontTx/>
              <a:buChar char="•"/>
            </a:pPr>
            <a:r>
              <a:rPr lang="en-US" altLang="en-US" sz="2800" b="1" dirty="0">
                <a:solidFill>
                  <a:schemeClr val="accent3">
                    <a:lumMod val="75000"/>
                  </a:schemeClr>
                </a:solidFill>
              </a:rPr>
              <a:t>Gender</a:t>
            </a:r>
          </a:p>
        </p:txBody>
      </p:sp>
      <p:sp>
        <p:nvSpPr>
          <p:cNvPr id="10246" name="Text Box 6"/>
          <p:cNvSpPr txBox="1">
            <a:spLocks noChangeArrowheads="1"/>
          </p:cNvSpPr>
          <p:nvPr/>
        </p:nvSpPr>
        <p:spPr bwMode="auto">
          <a:xfrm>
            <a:off x="4495800" y="3276600"/>
            <a:ext cx="3505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800" b="1" dirty="0">
                <a:solidFill>
                  <a:schemeClr val="accent3">
                    <a:lumMod val="75000"/>
                  </a:schemeClr>
                </a:solidFill>
              </a:rPr>
              <a:t>Education level</a:t>
            </a:r>
          </a:p>
          <a:p>
            <a:pPr eaLnBrk="1" fontAlgn="base" hangingPunct="1">
              <a:spcBef>
                <a:spcPct val="50000"/>
              </a:spcBef>
              <a:spcAft>
                <a:spcPct val="0"/>
              </a:spcAft>
              <a:buFontTx/>
              <a:buChar char="•"/>
            </a:pPr>
            <a:r>
              <a:rPr lang="en-US" altLang="en-US" sz="2800" b="1" dirty="0">
                <a:solidFill>
                  <a:schemeClr val="accent3">
                    <a:lumMod val="75000"/>
                  </a:schemeClr>
                </a:solidFill>
              </a:rPr>
              <a:t>Income level</a:t>
            </a:r>
          </a:p>
          <a:p>
            <a:pPr eaLnBrk="1" fontAlgn="base" hangingPunct="1">
              <a:spcBef>
                <a:spcPct val="50000"/>
              </a:spcBef>
              <a:spcAft>
                <a:spcPct val="0"/>
              </a:spcAft>
              <a:buFontTx/>
              <a:buChar char="•"/>
            </a:pPr>
            <a:r>
              <a:rPr lang="en-US" altLang="en-US" sz="2800" b="1" dirty="0">
                <a:solidFill>
                  <a:schemeClr val="accent3">
                    <a:lumMod val="75000"/>
                  </a:schemeClr>
                </a:solidFill>
              </a:rPr>
              <a:t>Occupation</a:t>
            </a:r>
          </a:p>
        </p:txBody>
      </p:sp>
    </p:spTree>
    <p:extLst>
      <p:ext uri="{BB962C8B-B14F-4D97-AF65-F5344CB8AC3E}">
        <p14:creationId xmlns:p14="http://schemas.microsoft.com/office/powerpoint/2010/main" val="36709928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8183880" cy="1051560"/>
          </a:xfrm>
        </p:spPr>
        <p:txBody>
          <a:bodyPr>
            <a:normAutofit fontScale="90000"/>
          </a:bodyPr>
          <a:lstStyle/>
          <a:p>
            <a:pPr algn="l" eaLnBrk="1" hangingPunct="1"/>
            <a:r>
              <a:rPr lang="en-US" altLang="en-US" sz="4000" b="1" i="1" dirty="0" smtClean="0">
                <a:solidFill>
                  <a:schemeClr val="accent2">
                    <a:lumMod val="60000"/>
                    <a:lumOff val="40000"/>
                  </a:schemeClr>
                </a:solidFill>
              </a:rPr>
              <a:t>Psychographic segmentation</a:t>
            </a:r>
          </a:p>
        </p:txBody>
      </p:sp>
      <p:sp>
        <p:nvSpPr>
          <p:cNvPr id="11267" name="Rectangle 3"/>
          <p:cNvSpPr>
            <a:spLocks noGrp="1" noChangeArrowheads="1"/>
          </p:cNvSpPr>
          <p:nvPr>
            <p:ph idx="1"/>
          </p:nvPr>
        </p:nvSpPr>
        <p:spPr>
          <a:xfrm>
            <a:off x="609600" y="1828800"/>
            <a:ext cx="7772400" cy="1905000"/>
          </a:xfrm>
        </p:spPr>
        <p:txBody>
          <a:bodyPr/>
          <a:lstStyle/>
          <a:p>
            <a:pPr eaLnBrk="1" hangingPunct="1">
              <a:buFontTx/>
              <a:buNone/>
            </a:pPr>
            <a:r>
              <a:rPr lang="en-US" altLang="en-US" b="1" i="1" dirty="0" smtClean="0">
                <a:solidFill>
                  <a:schemeClr val="accent3">
                    <a:lumMod val="60000"/>
                    <a:lumOff val="40000"/>
                  </a:schemeClr>
                </a:solidFill>
              </a:rPr>
              <a:t>A way of segmenting a market based on a consumers’ lifestyles, values, attitudes, and self-concepts.</a:t>
            </a:r>
          </a:p>
        </p:txBody>
      </p:sp>
      <p:sp>
        <p:nvSpPr>
          <p:cNvPr id="11268" name="Text Box 4"/>
          <p:cNvSpPr txBox="1">
            <a:spLocks noChangeArrowheads="1"/>
          </p:cNvSpPr>
          <p:nvPr/>
        </p:nvSpPr>
        <p:spPr bwMode="auto">
          <a:xfrm>
            <a:off x="1447800" y="3810000"/>
            <a:ext cx="5791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b="1" dirty="0">
                <a:solidFill>
                  <a:schemeClr val="accent3">
                    <a:lumMod val="75000"/>
                  </a:schemeClr>
                </a:solidFill>
              </a:rPr>
              <a:t>Tries to explain consumer behavior and determine what the consumer is thinking and feeling</a:t>
            </a:r>
          </a:p>
          <a:p>
            <a:pPr eaLnBrk="1" fontAlgn="base" hangingPunct="1">
              <a:spcBef>
                <a:spcPct val="50000"/>
              </a:spcBef>
              <a:spcAft>
                <a:spcPct val="0"/>
              </a:spcAft>
              <a:buFontTx/>
              <a:buChar char="•"/>
            </a:pPr>
            <a:r>
              <a:rPr lang="en-US" altLang="en-US" b="1" dirty="0">
                <a:solidFill>
                  <a:schemeClr val="accent3">
                    <a:lumMod val="75000"/>
                  </a:schemeClr>
                </a:solidFill>
              </a:rPr>
              <a:t>Behavior may be influenced by cultural background or social group</a:t>
            </a:r>
          </a:p>
        </p:txBody>
      </p:sp>
    </p:spTree>
    <p:extLst>
      <p:ext uri="{BB962C8B-B14F-4D97-AF65-F5344CB8AC3E}">
        <p14:creationId xmlns:p14="http://schemas.microsoft.com/office/powerpoint/2010/main" val="37153265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81000" y="423949"/>
            <a:ext cx="8183880" cy="1051560"/>
          </a:xfrm>
        </p:spPr>
        <p:txBody>
          <a:bodyPr/>
          <a:lstStyle/>
          <a:p>
            <a:pPr algn="l" eaLnBrk="1" hangingPunct="1"/>
            <a:r>
              <a:rPr lang="en-US" altLang="en-US" b="1" i="1" dirty="0" smtClean="0">
                <a:solidFill>
                  <a:schemeClr val="accent2">
                    <a:lumMod val="60000"/>
                    <a:lumOff val="40000"/>
                  </a:schemeClr>
                </a:solidFill>
              </a:rPr>
              <a:t>Geographic segmentation</a:t>
            </a:r>
          </a:p>
        </p:txBody>
      </p:sp>
      <p:sp>
        <p:nvSpPr>
          <p:cNvPr id="12292" name="Rectangle 3"/>
          <p:cNvSpPr>
            <a:spLocks noGrp="1" noChangeArrowheads="1"/>
          </p:cNvSpPr>
          <p:nvPr>
            <p:ph idx="1"/>
          </p:nvPr>
        </p:nvSpPr>
        <p:spPr>
          <a:xfrm>
            <a:off x="457200" y="1447800"/>
            <a:ext cx="7772400" cy="1676400"/>
          </a:xfrm>
        </p:spPr>
        <p:txBody>
          <a:bodyPr/>
          <a:lstStyle/>
          <a:p>
            <a:pPr eaLnBrk="1" hangingPunct="1">
              <a:buFontTx/>
              <a:buNone/>
            </a:pPr>
            <a:r>
              <a:rPr lang="en-US" altLang="en-US" b="1" i="1" dirty="0" smtClean="0">
                <a:solidFill>
                  <a:schemeClr val="accent3">
                    <a:lumMod val="60000"/>
                    <a:lumOff val="40000"/>
                  </a:schemeClr>
                </a:solidFill>
              </a:rPr>
              <a:t>Segmenting a market based on where a person lives.</a:t>
            </a:r>
          </a:p>
        </p:txBody>
      </p:sp>
    </p:spTree>
    <p:extLst>
      <p:ext uri="{BB962C8B-B14F-4D97-AF65-F5344CB8AC3E}">
        <p14:creationId xmlns:p14="http://schemas.microsoft.com/office/powerpoint/2010/main" val="4121478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304800"/>
            <a:ext cx="7772400" cy="1066800"/>
          </a:xfrm>
        </p:spPr>
        <p:txBody>
          <a:bodyPr/>
          <a:lstStyle/>
          <a:p>
            <a:pPr algn="l" eaLnBrk="1" hangingPunct="1"/>
            <a:r>
              <a:rPr lang="en-US" altLang="en-US" b="1" i="1" dirty="0" smtClean="0">
                <a:solidFill>
                  <a:schemeClr val="accent2">
                    <a:lumMod val="60000"/>
                    <a:lumOff val="40000"/>
                  </a:schemeClr>
                </a:solidFill>
              </a:rPr>
              <a:t>Behavioral segmentation</a:t>
            </a:r>
          </a:p>
        </p:txBody>
      </p:sp>
      <p:sp>
        <p:nvSpPr>
          <p:cNvPr id="13315" name="Rectangle 3"/>
          <p:cNvSpPr>
            <a:spLocks noGrp="1" noChangeArrowheads="1"/>
          </p:cNvSpPr>
          <p:nvPr>
            <p:ph idx="1"/>
          </p:nvPr>
        </p:nvSpPr>
        <p:spPr>
          <a:xfrm>
            <a:off x="762000" y="1447800"/>
            <a:ext cx="7772400" cy="1600200"/>
          </a:xfrm>
        </p:spPr>
        <p:txBody>
          <a:bodyPr/>
          <a:lstStyle/>
          <a:p>
            <a:pPr eaLnBrk="1" hangingPunct="1">
              <a:buFontTx/>
              <a:buNone/>
            </a:pPr>
            <a:r>
              <a:rPr lang="en-US" altLang="en-US" b="1" i="1" dirty="0" smtClean="0">
                <a:solidFill>
                  <a:schemeClr val="accent3">
                    <a:lumMod val="60000"/>
                    <a:lumOff val="40000"/>
                  </a:schemeClr>
                </a:solidFill>
              </a:rPr>
              <a:t>Dividing consumers into groups according to their response to a product.</a:t>
            </a:r>
          </a:p>
        </p:txBody>
      </p:sp>
      <p:sp>
        <p:nvSpPr>
          <p:cNvPr id="13316" name="Text Box 4"/>
          <p:cNvSpPr txBox="1">
            <a:spLocks noChangeArrowheads="1"/>
          </p:cNvSpPr>
          <p:nvPr/>
        </p:nvSpPr>
        <p:spPr bwMode="auto">
          <a:xfrm>
            <a:off x="949036" y="3429000"/>
            <a:ext cx="73152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000" b="1" dirty="0">
                <a:solidFill>
                  <a:schemeClr val="accent3">
                    <a:lumMod val="75000"/>
                  </a:schemeClr>
                </a:solidFill>
              </a:rPr>
              <a:t>Groups consumers into categories based on what they are looking for in a product and why they buy the product</a:t>
            </a:r>
          </a:p>
          <a:p>
            <a:pPr eaLnBrk="1" fontAlgn="base" hangingPunct="1">
              <a:spcBef>
                <a:spcPct val="50000"/>
              </a:spcBef>
              <a:spcAft>
                <a:spcPct val="0"/>
              </a:spcAft>
              <a:buFontTx/>
              <a:buChar char="•"/>
            </a:pPr>
            <a:r>
              <a:rPr lang="en-US" altLang="en-US" sz="2000" b="1" dirty="0">
                <a:solidFill>
                  <a:schemeClr val="accent3">
                    <a:lumMod val="75000"/>
                  </a:schemeClr>
                </a:solidFill>
              </a:rPr>
              <a:t>The marketer might consider what benefits the consumer wants, the consumer’s rate of use of the product, loyalty to a particular product or brand, and response related to a special occasion.</a:t>
            </a:r>
          </a:p>
        </p:txBody>
      </p:sp>
    </p:spTree>
    <p:extLst>
      <p:ext uri="{BB962C8B-B14F-4D97-AF65-F5344CB8AC3E}">
        <p14:creationId xmlns:p14="http://schemas.microsoft.com/office/powerpoint/2010/main" val="1517743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533400"/>
            <a:ext cx="8183880" cy="1051560"/>
          </a:xfrm>
        </p:spPr>
        <p:txBody>
          <a:bodyPr/>
          <a:lstStyle/>
          <a:p>
            <a:pPr algn="l" eaLnBrk="1" hangingPunct="1"/>
            <a:r>
              <a:rPr lang="en-US" altLang="en-US" sz="4000" b="1" i="1" dirty="0" smtClean="0">
                <a:solidFill>
                  <a:schemeClr val="accent2">
                    <a:lumMod val="60000"/>
                    <a:lumOff val="40000"/>
                  </a:schemeClr>
                </a:solidFill>
              </a:rPr>
              <a:t>Marketing mix</a:t>
            </a:r>
          </a:p>
        </p:txBody>
      </p:sp>
      <p:sp>
        <p:nvSpPr>
          <p:cNvPr id="14339" name="Rectangle 3"/>
          <p:cNvSpPr>
            <a:spLocks noGrp="1" noChangeArrowheads="1"/>
          </p:cNvSpPr>
          <p:nvPr>
            <p:ph idx="1"/>
          </p:nvPr>
        </p:nvSpPr>
        <p:spPr>
          <a:xfrm>
            <a:off x="762000" y="1828800"/>
            <a:ext cx="7772400" cy="3581400"/>
          </a:xfrm>
        </p:spPr>
        <p:txBody>
          <a:bodyPr/>
          <a:lstStyle/>
          <a:p>
            <a:pPr eaLnBrk="1" hangingPunct="1">
              <a:buFontTx/>
              <a:buNone/>
            </a:pPr>
            <a:r>
              <a:rPr lang="en-US" altLang="en-US" sz="2800" b="1" i="1" dirty="0" smtClean="0">
                <a:solidFill>
                  <a:schemeClr val="accent3">
                    <a:lumMod val="60000"/>
                    <a:lumOff val="40000"/>
                  </a:schemeClr>
                </a:solidFill>
              </a:rPr>
              <a:t>A combination of decisions a business must make in order to best reach its target market; known as “the four Ps” of marketing.</a:t>
            </a:r>
          </a:p>
        </p:txBody>
      </p:sp>
      <p:sp>
        <p:nvSpPr>
          <p:cNvPr id="14340" name="Text Box 4"/>
          <p:cNvSpPr txBox="1">
            <a:spLocks noChangeArrowheads="1"/>
          </p:cNvSpPr>
          <p:nvPr/>
        </p:nvSpPr>
        <p:spPr bwMode="auto">
          <a:xfrm>
            <a:off x="2590800" y="3738851"/>
            <a:ext cx="48006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800" b="1" dirty="0">
                <a:solidFill>
                  <a:schemeClr val="accent3">
                    <a:lumMod val="75000"/>
                  </a:schemeClr>
                </a:solidFill>
              </a:rPr>
              <a:t>Product</a:t>
            </a:r>
          </a:p>
          <a:p>
            <a:pPr eaLnBrk="1" fontAlgn="base" hangingPunct="1">
              <a:spcBef>
                <a:spcPct val="50000"/>
              </a:spcBef>
              <a:spcAft>
                <a:spcPct val="0"/>
              </a:spcAft>
              <a:buFontTx/>
              <a:buChar char="•"/>
            </a:pPr>
            <a:r>
              <a:rPr lang="en-US" altLang="en-US" sz="2800" b="1" dirty="0">
                <a:solidFill>
                  <a:schemeClr val="accent3">
                    <a:lumMod val="75000"/>
                  </a:schemeClr>
                </a:solidFill>
              </a:rPr>
              <a:t>Place</a:t>
            </a:r>
          </a:p>
          <a:p>
            <a:pPr eaLnBrk="1" fontAlgn="base" hangingPunct="1">
              <a:spcBef>
                <a:spcPct val="50000"/>
              </a:spcBef>
              <a:spcAft>
                <a:spcPct val="0"/>
              </a:spcAft>
              <a:buFontTx/>
              <a:buChar char="•"/>
            </a:pPr>
            <a:r>
              <a:rPr lang="en-US" altLang="en-US" sz="2800" b="1" dirty="0">
                <a:solidFill>
                  <a:schemeClr val="accent3">
                    <a:lumMod val="75000"/>
                  </a:schemeClr>
                </a:solidFill>
              </a:rPr>
              <a:t>Price</a:t>
            </a:r>
          </a:p>
          <a:p>
            <a:pPr eaLnBrk="1" fontAlgn="base" hangingPunct="1">
              <a:spcBef>
                <a:spcPct val="50000"/>
              </a:spcBef>
              <a:spcAft>
                <a:spcPct val="0"/>
              </a:spcAft>
              <a:buFontTx/>
              <a:buChar char="•"/>
            </a:pPr>
            <a:r>
              <a:rPr lang="en-US" altLang="en-US" sz="2800" b="1" dirty="0">
                <a:solidFill>
                  <a:schemeClr val="accent3">
                    <a:lumMod val="75000"/>
                  </a:schemeClr>
                </a:solidFill>
              </a:rPr>
              <a:t>Promotion</a:t>
            </a:r>
          </a:p>
          <a:p>
            <a:pPr eaLnBrk="1" fontAlgn="base" hangingPunct="1">
              <a:spcBef>
                <a:spcPct val="50000"/>
              </a:spcBef>
              <a:spcAft>
                <a:spcPct val="0"/>
              </a:spcAft>
            </a:pPr>
            <a:endParaRPr lang="en-US" altLang="en-US" sz="2800" b="1" dirty="0">
              <a:solidFill>
                <a:srgbClr val="0000CC"/>
              </a:solidFill>
            </a:endParaRPr>
          </a:p>
        </p:txBody>
      </p:sp>
    </p:spTree>
    <p:extLst>
      <p:ext uri="{BB962C8B-B14F-4D97-AF65-F5344CB8AC3E}">
        <p14:creationId xmlns:p14="http://schemas.microsoft.com/office/powerpoint/2010/main" val="40471543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1066800"/>
          </a:xfrm>
        </p:spPr>
        <p:txBody>
          <a:bodyPr/>
          <a:lstStyle/>
          <a:p>
            <a:pPr algn="l" eaLnBrk="1" hangingPunct="1"/>
            <a:r>
              <a:rPr lang="en-US" altLang="en-US" sz="4000" b="1" dirty="0" smtClean="0">
                <a:solidFill>
                  <a:schemeClr val="accent3">
                    <a:lumMod val="75000"/>
                  </a:schemeClr>
                </a:solidFill>
              </a:rPr>
              <a:t>Product considerations</a:t>
            </a:r>
          </a:p>
        </p:txBody>
      </p:sp>
      <p:sp>
        <p:nvSpPr>
          <p:cNvPr id="15363" name="Rectangle 3"/>
          <p:cNvSpPr>
            <a:spLocks noGrp="1" noChangeArrowheads="1"/>
          </p:cNvSpPr>
          <p:nvPr>
            <p:ph idx="1"/>
          </p:nvPr>
        </p:nvSpPr>
        <p:spPr>
          <a:xfrm>
            <a:off x="3276600" y="3048000"/>
            <a:ext cx="4572000" cy="3581400"/>
          </a:xfrm>
        </p:spPr>
        <p:txBody>
          <a:bodyPr/>
          <a:lstStyle/>
          <a:p>
            <a:pPr eaLnBrk="1" hangingPunct="1"/>
            <a:r>
              <a:rPr lang="en-US" altLang="en-US" b="1" dirty="0" smtClean="0">
                <a:solidFill>
                  <a:schemeClr val="accent3">
                    <a:lumMod val="60000"/>
                    <a:lumOff val="40000"/>
                  </a:schemeClr>
                </a:solidFill>
              </a:rPr>
              <a:t>Choice of products</a:t>
            </a:r>
          </a:p>
          <a:p>
            <a:pPr eaLnBrk="1" hangingPunct="1"/>
            <a:r>
              <a:rPr lang="en-US" altLang="en-US" b="1" dirty="0" smtClean="0">
                <a:solidFill>
                  <a:schemeClr val="accent3">
                    <a:lumMod val="60000"/>
                    <a:lumOff val="40000"/>
                  </a:schemeClr>
                </a:solidFill>
              </a:rPr>
              <a:t>Brand name</a:t>
            </a:r>
          </a:p>
          <a:p>
            <a:pPr eaLnBrk="1" hangingPunct="1"/>
            <a:r>
              <a:rPr lang="en-US" altLang="en-US" b="1" dirty="0" smtClean="0">
                <a:solidFill>
                  <a:schemeClr val="accent3">
                    <a:lumMod val="60000"/>
                    <a:lumOff val="40000"/>
                  </a:schemeClr>
                </a:solidFill>
              </a:rPr>
              <a:t>Level of quality</a:t>
            </a:r>
          </a:p>
          <a:p>
            <a:pPr eaLnBrk="1" hangingPunct="1"/>
            <a:r>
              <a:rPr lang="en-US" altLang="en-US" b="1" dirty="0" smtClean="0">
                <a:solidFill>
                  <a:schemeClr val="accent3">
                    <a:lumMod val="60000"/>
                    <a:lumOff val="40000"/>
                  </a:schemeClr>
                </a:solidFill>
              </a:rPr>
              <a:t>Packaging</a:t>
            </a:r>
          </a:p>
          <a:p>
            <a:pPr eaLnBrk="1" hangingPunct="1"/>
            <a:r>
              <a:rPr lang="en-US" altLang="en-US" b="1" dirty="0" smtClean="0">
                <a:solidFill>
                  <a:schemeClr val="accent3">
                    <a:lumMod val="60000"/>
                    <a:lumOff val="40000"/>
                  </a:schemeClr>
                </a:solidFill>
              </a:rPr>
              <a:t>Warranties</a:t>
            </a:r>
          </a:p>
        </p:txBody>
      </p:sp>
      <p:sp>
        <p:nvSpPr>
          <p:cNvPr id="15365" name="Text Box 5"/>
          <p:cNvSpPr txBox="1">
            <a:spLocks noChangeArrowheads="1"/>
          </p:cNvSpPr>
          <p:nvPr/>
        </p:nvSpPr>
        <p:spPr bwMode="auto">
          <a:xfrm>
            <a:off x="1143000" y="1295400"/>
            <a:ext cx="6934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sz="2800" b="1" dirty="0">
                <a:solidFill>
                  <a:schemeClr val="accent2">
                    <a:lumMod val="60000"/>
                    <a:lumOff val="40000"/>
                  </a:schemeClr>
                </a:solidFill>
              </a:rPr>
              <a:t>Marketers must decide what goods or services are in demand and bring those products to the consumer.</a:t>
            </a:r>
          </a:p>
        </p:txBody>
      </p:sp>
      <p:sp>
        <p:nvSpPr>
          <p:cNvPr id="2" name="TextBox 1"/>
          <p:cNvSpPr txBox="1"/>
          <p:nvPr/>
        </p:nvSpPr>
        <p:spPr>
          <a:xfrm rot="21404179">
            <a:off x="717963" y="2952471"/>
            <a:ext cx="2472262" cy="2246769"/>
          </a:xfrm>
          <a:prstGeom prst="rect">
            <a:avLst/>
          </a:prstGeom>
          <a:noFill/>
        </p:spPr>
        <p:txBody>
          <a:bodyPr wrap="square" rtlCol="0">
            <a:spAutoFit/>
          </a:bodyPr>
          <a:lstStyle/>
          <a:p>
            <a:pPr algn="ctr"/>
            <a:r>
              <a:rPr lang="en-US" sz="2800" dirty="0" smtClean="0">
                <a:solidFill>
                  <a:schemeClr val="accent3">
                    <a:lumMod val="60000"/>
                    <a:lumOff val="40000"/>
                  </a:schemeClr>
                </a:solidFill>
                <a:latin typeface="A Gentle Touch" panose="02000603000000000000" pitchFamily="2" charset="0"/>
                <a:ea typeface="A Gentle Touch" panose="02000603000000000000" pitchFamily="2" charset="0"/>
              </a:rPr>
              <a:t>What products/services should we offer during the Holidays at P3?</a:t>
            </a:r>
            <a:endParaRPr lang="en-US" sz="2800" dirty="0">
              <a:solidFill>
                <a:schemeClr val="accent3">
                  <a:lumMod val="60000"/>
                  <a:lumOff val="40000"/>
                </a:schemeClr>
              </a:solidFill>
              <a:latin typeface="A Gentle Touch" panose="02000603000000000000" pitchFamily="2" charset="0"/>
              <a:ea typeface="A Gentle Touch" panose="02000603000000000000" pitchFamily="2" charset="0"/>
            </a:endParaRPr>
          </a:p>
        </p:txBody>
      </p:sp>
    </p:spTree>
    <p:extLst>
      <p:ext uri="{BB962C8B-B14F-4D97-AF65-F5344CB8AC3E}">
        <p14:creationId xmlns:p14="http://schemas.microsoft.com/office/powerpoint/2010/main" val="1002469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C00000"/>
                </a:solidFill>
                <a:latin typeface="A Gentle Touch" panose="02000603000000000000" pitchFamily="2" charset="0"/>
                <a:ea typeface="A Gentle Touch" panose="02000603000000000000" pitchFamily="2" charset="0"/>
              </a:rPr>
              <a:t>Products</a:t>
            </a:r>
            <a:endParaRPr lang="en-US" sz="6600" b="1" dirty="0">
              <a:solidFill>
                <a:srgbClr val="C00000"/>
              </a:solidFill>
              <a:latin typeface="A Gentle Touch" panose="02000603000000000000" pitchFamily="2" charset="0"/>
              <a:ea typeface="A Gentle Touch" panose="02000603000000000000" pitchFamily="2" charset="0"/>
            </a:endParaRPr>
          </a:p>
        </p:txBody>
      </p:sp>
      <p:sp>
        <p:nvSpPr>
          <p:cNvPr id="3" name="Content Placeholder 2"/>
          <p:cNvSpPr>
            <a:spLocks noGrp="1"/>
          </p:cNvSpPr>
          <p:nvPr>
            <p:ph idx="1"/>
          </p:nvPr>
        </p:nvSpPr>
        <p:spPr/>
        <p:txBody>
          <a:bodyPr/>
          <a:lstStyle/>
          <a:p>
            <a:r>
              <a:rPr lang="en-US" sz="2800" dirty="0" smtClean="0"/>
              <a:t>Get in groups of two to find a product that you will create to sell at the school store!  Then come up with a brief 30 second commercial for your product!</a:t>
            </a:r>
            <a:br>
              <a:rPr lang="en-US" sz="2800" dirty="0" smtClean="0"/>
            </a:br>
            <a:r>
              <a:rPr lang="en-US" sz="2800" dirty="0" smtClean="0"/>
              <a:t>This will be due on Friday!</a:t>
            </a:r>
          </a:p>
          <a:p>
            <a:r>
              <a:rPr lang="en-US" smtClean="0"/>
              <a:t>Think </a:t>
            </a:r>
            <a:r>
              <a:rPr lang="en-US" dirty="0" smtClean="0"/>
              <a:t>Free!!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181" y="3352800"/>
            <a:ext cx="154539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45"/>
          <a:stretch/>
        </p:blipFill>
        <p:spPr bwMode="auto">
          <a:xfrm>
            <a:off x="4614862" y="3962400"/>
            <a:ext cx="229985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219" y="304800"/>
            <a:ext cx="17526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4717" y="3187816"/>
            <a:ext cx="1918205" cy="34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9076" r="18636" b="16937"/>
          <a:stretch/>
        </p:blipFill>
        <p:spPr bwMode="auto">
          <a:xfrm rot="20667817">
            <a:off x="2074046" y="65537"/>
            <a:ext cx="983259" cy="144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3" descr="image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594" y="4311958"/>
            <a:ext cx="1828800" cy="243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003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1470025"/>
          </a:xfrm>
        </p:spPr>
        <p:txBody>
          <a:bodyPr>
            <a:normAutofit/>
          </a:bodyPr>
          <a:lstStyle/>
          <a:p>
            <a:r>
              <a:rPr lang="en-US" sz="5400" dirty="0" smtClean="0">
                <a:solidFill>
                  <a:srgbClr val="C00000"/>
                </a:solidFill>
                <a:latin typeface="Always In My Heart" panose="02000603000000000000" pitchFamily="2" charset="0"/>
                <a:ea typeface="Always In My Heart" panose="02000603000000000000" pitchFamily="2" charset="0"/>
              </a:rPr>
              <a:t>Create a P3 Holiday Preview Board</a:t>
            </a:r>
            <a:endParaRPr lang="en-US" sz="5400" dirty="0">
              <a:solidFill>
                <a:srgbClr val="C00000"/>
              </a:solidFill>
              <a:latin typeface="Always In My Heart" panose="02000603000000000000" pitchFamily="2" charset="0"/>
              <a:ea typeface="Always In My Heart" panose="02000603000000000000" pitchFamily="2" charset="0"/>
            </a:endParaRPr>
          </a:p>
        </p:txBody>
      </p:sp>
      <p:sp>
        <p:nvSpPr>
          <p:cNvPr id="3" name="Subtitle 2"/>
          <p:cNvSpPr>
            <a:spLocks noGrp="1"/>
          </p:cNvSpPr>
          <p:nvPr>
            <p:ph type="subTitle" idx="1"/>
          </p:nvPr>
        </p:nvSpPr>
        <p:spPr>
          <a:xfrm>
            <a:off x="381000" y="1524000"/>
            <a:ext cx="3733800" cy="4953000"/>
          </a:xfrm>
        </p:spPr>
        <p:txBody>
          <a:bodyPr>
            <a:normAutofit fontScale="62500" lnSpcReduction="20000"/>
          </a:bodyPr>
          <a:lstStyle/>
          <a:p>
            <a:pPr marL="514350" indent="-514350" algn="l">
              <a:buAutoNum type="arabicPeriod"/>
            </a:pPr>
            <a:r>
              <a:rPr lang="en-US" dirty="0" smtClean="0"/>
              <a:t>Log in to </a:t>
            </a:r>
            <a:r>
              <a:rPr lang="en-US" dirty="0" err="1" smtClean="0"/>
              <a:t>polyvore</a:t>
            </a:r>
            <a:r>
              <a:rPr lang="en-US" dirty="0" smtClean="0"/>
              <a:t> using </a:t>
            </a:r>
            <a:br>
              <a:rPr lang="en-US" dirty="0" smtClean="0"/>
            </a:br>
            <a:r>
              <a:rPr lang="en-US" dirty="0" err="1" smtClean="0"/>
              <a:t>northsidefas</a:t>
            </a:r>
            <a:r>
              <a:rPr lang="en-US" dirty="0" smtClean="0"/>
              <a:t> – username</a:t>
            </a:r>
          </a:p>
          <a:p>
            <a:pPr lvl="1" algn="l"/>
            <a:r>
              <a:rPr lang="en-US" dirty="0" smtClean="0"/>
              <a:t>Northside2002 – password</a:t>
            </a:r>
          </a:p>
          <a:p>
            <a:pPr marL="514350" indent="-514350" algn="l">
              <a:buAutoNum type="arabicPeriod" startAt="3"/>
            </a:pPr>
            <a:r>
              <a:rPr lang="en-US" dirty="0" smtClean="0"/>
              <a:t>Mix décor, fashion, jewelry, etc. that you would like to see in our school store (items we may could replicate or buy) *Click Create Set</a:t>
            </a:r>
          </a:p>
          <a:p>
            <a:pPr marL="514350" indent="-514350" algn="l">
              <a:buAutoNum type="arabicPeriod" startAt="3"/>
            </a:pPr>
            <a:r>
              <a:rPr lang="en-US" dirty="0" smtClean="0"/>
              <a:t>Add text to your set</a:t>
            </a:r>
          </a:p>
          <a:p>
            <a:pPr lvl="1" algn="l"/>
            <a:r>
              <a:rPr lang="en-US" sz="2000" dirty="0" smtClean="0">
                <a:solidFill>
                  <a:srgbClr val="FF0000"/>
                </a:solidFill>
              </a:rPr>
              <a:t>*Required – P3 Holiday Preview by (your name)</a:t>
            </a:r>
          </a:p>
          <a:p>
            <a:pPr marL="514350" indent="-514350" algn="l">
              <a:buAutoNum type="arabicPeriod" startAt="5"/>
            </a:pPr>
            <a:r>
              <a:rPr lang="en-US" dirty="0" smtClean="0"/>
              <a:t>Publish your set (click top left corner)</a:t>
            </a:r>
          </a:p>
          <a:p>
            <a:pPr marL="514350" indent="-514350" algn="l">
              <a:buAutoNum type="arabicPeriod" startAt="5"/>
            </a:pPr>
            <a:r>
              <a:rPr lang="en-US" dirty="0" smtClean="0"/>
              <a:t>I will have Mrs. Styers view the sets to pick a winner!  The winner will serve as the merchandiser for the holidays at P3 for the next 3 weeks!!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22" t="32765" r="51278" b="18182"/>
          <a:stretch/>
        </p:blipFill>
        <p:spPr bwMode="auto">
          <a:xfrm>
            <a:off x="4031673" y="1510145"/>
            <a:ext cx="5436972"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82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838200" y="3810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sz="4000" b="1" dirty="0">
                <a:solidFill>
                  <a:schemeClr val="accent2">
                    <a:lumMod val="60000"/>
                    <a:lumOff val="40000"/>
                  </a:schemeClr>
                </a:solidFill>
              </a:rPr>
              <a:t>Place considerations</a:t>
            </a:r>
          </a:p>
        </p:txBody>
      </p:sp>
      <p:sp>
        <p:nvSpPr>
          <p:cNvPr id="16387" name="Text Box 5"/>
          <p:cNvSpPr txBox="1">
            <a:spLocks noChangeArrowheads="1"/>
          </p:cNvSpPr>
          <p:nvPr/>
        </p:nvSpPr>
        <p:spPr bwMode="auto">
          <a:xfrm>
            <a:off x="533400" y="2362200"/>
            <a:ext cx="51054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800" b="1" dirty="0">
                <a:solidFill>
                  <a:schemeClr val="tx2">
                    <a:lumMod val="75000"/>
                    <a:lumOff val="25000"/>
                  </a:schemeClr>
                </a:solidFill>
              </a:rPr>
              <a:t>How and where will products be offered to customers?</a:t>
            </a:r>
          </a:p>
          <a:p>
            <a:pPr eaLnBrk="1" fontAlgn="base" hangingPunct="1">
              <a:spcBef>
                <a:spcPct val="50000"/>
              </a:spcBef>
              <a:spcAft>
                <a:spcPct val="0"/>
              </a:spcAft>
              <a:buFontTx/>
              <a:buChar char="•"/>
            </a:pPr>
            <a:r>
              <a:rPr lang="en-US" altLang="en-US" sz="2800" b="1" dirty="0">
                <a:solidFill>
                  <a:schemeClr val="tx2">
                    <a:lumMod val="75000"/>
                    <a:lumOff val="25000"/>
                  </a:schemeClr>
                </a:solidFill>
              </a:rPr>
              <a:t>What method will be used to get products from producer to consumer?</a:t>
            </a:r>
          </a:p>
          <a:p>
            <a:pPr eaLnBrk="1" fontAlgn="base" hangingPunct="1">
              <a:spcBef>
                <a:spcPct val="50000"/>
              </a:spcBef>
              <a:spcAft>
                <a:spcPct val="0"/>
              </a:spcAft>
              <a:buFontTx/>
              <a:buChar char="•"/>
            </a:pPr>
            <a:r>
              <a:rPr lang="en-US" altLang="en-US" sz="2800" b="1" dirty="0">
                <a:solidFill>
                  <a:schemeClr val="tx2">
                    <a:lumMod val="75000"/>
                    <a:lumOff val="25000"/>
                  </a:schemeClr>
                </a:solidFill>
              </a:rPr>
              <a:t>What is the most efficient method of transportation?</a:t>
            </a:r>
          </a:p>
        </p:txBody>
      </p:sp>
      <p:sp>
        <p:nvSpPr>
          <p:cNvPr id="16389" name="Text Box 13"/>
          <p:cNvSpPr txBox="1">
            <a:spLocks noChangeArrowheads="1"/>
          </p:cNvSpPr>
          <p:nvPr/>
        </p:nvSpPr>
        <p:spPr bwMode="auto">
          <a:xfrm>
            <a:off x="1295400" y="1219200"/>
            <a:ext cx="693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sz="2800" b="1" dirty="0">
                <a:solidFill>
                  <a:schemeClr val="accent3">
                    <a:lumMod val="40000"/>
                    <a:lumOff val="60000"/>
                  </a:schemeClr>
                </a:solidFill>
              </a:rPr>
              <a:t>Marketers must make products available at the right time and location.</a:t>
            </a:r>
          </a:p>
        </p:txBody>
      </p:sp>
    </p:spTree>
    <p:extLst>
      <p:ext uri="{BB962C8B-B14F-4D97-AF65-F5344CB8AC3E}">
        <p14:creationId xmlns:p14="http://schemas.microsoft.com/office/powerpoint/2010/main" val="1662116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52400"/>
            <a:ext cx="7772400" cy="1066800"/>
          </a:xfrm>
        </p:spPr>
        <p:txBody>
          <a:bodyPr/>
          <a:lstStyle/>
          <a:p>
            <a:pPr algn="l" eaLnBrk="1" hangingPunct="1"/>
            <a:r>
              <a:rPr lang="en-US" altLang="en-US" sz="4000" b="1" dirty="0" smtClean="0">
                <a:solidFill>
                  <a:schemeClr val="accent2">
                    <a:lumMod val="60000"/>
                    <a:lumOff val="40000"/>
                  </a:schemeClr>
                </a:solidFill>
              </a:rPr>
              <a:t>Distribution </a:t>
            </a:r>
            <a:r>
              <a:rPr lang="en-US" altLang="en-US" sz="4000" b="1" dirty="0" smtClean="0">
                <a:solidFill>
                  <a:schemeClr val="accent2">
                    <a:lumMod val="60000"/>
                    <a:lumOff val="40000"/>
                  </a:schemeClr>
                </a:solidFill>
              </a:rPr>
              <a:t>Channels</a:t>
            </a:r>
            <a:endParaRPr lang="en-US" altLang="en-US" sz="4000" b="1" dirty="0" smtClean="0">
              <a:solidFill>
                <a:schemeClr val="accent2">
                  <a:lumMod val="60000"/>
                  <a:lumOff val="40000"/>
                </a:schemeClr>
              </a:solidFill>
            </a:endParaRPr>
          </a:p>
        </p:txBody>
      </p:sp>
      <p:sp>
        <p:nvSpPr>
          <p:cNvPr id="17411" name="Rectangle 3"/>
          <p:cNvSpPr>
            <a:spLocks noGrp="1" noChangeArrowheads="1"/>
          </p:cNvSpPr>
          <p:nvPr>
            <p:ph idx="1"/>
          </p:nvPr>
        </p:nvSpPr>
        <p:spPr>
          <a:xfrm>
            <a:off x="609600" y="1447800"/>
            <a:ext cx="8077200" cy="5029200"/>
          </a:xfrm>
        </p:spPr>
        <p:txBody>
          <a:bodyPr>
            <a:normAutofit lnSpcReduction="10000"/>
          </a:bodyPr>
          <a:lstStyle/>
          <a:p>
            <a:pPr eaLnBrk="1" hangingPunct="1">
              <a:lnSpc>
                <a:spcPct val="80000"/>
              </a:lnSpc>
            </a:pPr>
            <a:r>
              <a:rPr lang="en-US" altLang="en-US" sz="2800" b="1" dirty="0" smtClean="0">
                <a:solidFill>
                  <a:srgbClr val="002060"/>
                </a:solidFill>
              </a:rPr>
              <a:t>Direct distribution:  A distribution channel in which the producer sells goods or services to the final user.  </a:t>
            </a:r>
          </a:p>
          <a:p>
            <a:pPr lvl="1" eaLnBrk="1" hangingPunct="1">
              <a:lnSpc>
                <a:spcPct val="80000"/>
              </a:lnSpc>
            </a:pPr>
            <a:r>
              <a:rPr lang="en-US" altLang="en-US" sz="2400" b="1" dirty="0" smtClean="0">
                <a:solidFill>
                  <a:schemeClr val="accent2">
                    <a:lumMod val="60000"/>
                    <a:lumOff val="40000"/>
                  </a:schemeClr>
                </a:solidFill>
              </a:rPr>
              <a:t>Example:  A button manufacturer sells directly to garment manufacturers.</a:t>
            </a:r>
          </a:p>
          <a:p>
            <a:pPr lvl="1" eaLnBrk="1" hangingPunct="1">
              <a:lnSpc>
                <a:spcPct val="80000"/>
              </a:lnSpc>
              <a:buFontTx/>
              <a:buNone/>
            </a:pPr>
            <a:endParaRPr lang="en-US" altLang="en-US" sz="2400" b="1" dirty="0" smtClean="0">
              <a:solidFill>
                <a:srgbClr val="002060"/>
              </a:solidFill>
            </a:endParaRPr>
          </a:p>
          <a:p>
            <a:pPr eaLnBrk="1" hangingPunct="1">
              <a:lnSpc>
                <a:spcPct val="80000"/>
              </a:lnSpc>
            </a:pPr>
            <a:r>
              <a:rPr lang="en-US" altLang="en-US" sz="2800" b="1" dirty="0" smtClean="0">
                <a:solidFill>
                  <a:srgbClr val="002060"/>
                </a:solidFill>
              </a:rPr>
              <a:t>Indirect distribution:  A distribution channel in which goods or services are sold indirectly to the consumer through one or more intermediaries.  </a:t>
            </a:r>
          </a:p>
          <a:p>
            <a:pPr lvl="1" eaLnBrk="1" hangingPunct="1">
              <a:lnSpc>
                <a:spcPct val="80000"/>
              </a:lnSpc>
            </a:pPr>
            <a:r>
              <a:rPr lang="en-US" altLang="en-US" sz="2400" b="1" i="1" dirty="0" smtClean="0">
                <a:solidFill>
                  <a:srgbClr val="002060"/>
                </a:solidFill>
              </a:rPr>
              <a:t>Manufacturer/producer to retailer to consumer (path that most fashion apparel takes.)</a:t>
            </a:r>
          </a:p>
          <a:p>
            <a:pPr lvl="1" eaLnBrk="1" hangingPunct="1">
              <a:lnSpc>
                <a:spcPct val="80000"/>
              </a:lnSpc>
            </a:pPr>
            <a:r>
              <a:rPr lang="en-US" altLang="en-US" sz="2400" b="1" dirty="0" smtClean="0">
                <a:solidFill>
                  <a:schemeClr val="accent2">
                    <a:lumMod val="60000"/>
                    <a:lumOff val="40000"/>
                  </a:schemeClr>
                </a:solidFill>
              </a:rPr>
              <a:t>Example:  Levi Strauss sells jeans to Belk who, in turn, sells to the consumer.</a:t>
            </a:r>
          </a:p>
        </p:txBody>
      </p:sp>
    </p:spTree>
    <p:extLst>
      <p:ext uri="{BB962C8B-B14F-4D97-AF65-F5344CB8AC3E}">
        <p14:creationId xmlns:p14="http://schemas.microsoft.com/office/powerpoint/2010/main" val="1939830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05000" y="1524000"/>
            <a:ext cx="6096000" cy="1879600"/>
          </a:xfrm>
        </p:spPr>
        <p:txBody>
          <a:bodyPr>
            <a:normAutofit fontScale="90000"/>
          </a:bodyPr>
          <a:lstStyle/>
          <a:p>
            <a:pPr eaLnBrk="1" hangingPunct="1"/>
            <a:r>
              <a:rPr lang="en-US" altLang="en-US" sz="4400" b="1" dirty="0" smtClean="0">
                <a:solidFill>
                  <a:schemeClr val="accent2">
                    <a:lumMod val="60000"/>
                    <a:lumOff val="40000"/>
                  </a:schemeClr>
                </a:solidFill>
              </a:rPr>
              <a:t>UNIT C</a:t>
            </a:r>
            <a:br>
              <a:rPr lang="en-US" altLang="en-US" sz="4400" b="1" dirty="0" smtClean="0">
                <a:solidFill>
                  <a:schemeClr val="accent2">
                    <a:lumMod val="60000"/>
                    <a:lumOff val="40000"/>
                  </a:schemeClr>
                </a:solidFill>
              </a:rPr>
            </a:br>
            <a:r>
              <a:rPr lang="en-US" altLang="en-US" sz="4400" b="1" dirty="0" smtClean="0"/>
              <a:t/>
            </a:r>
            <a:br>
              <a:rPr lang="en-US" altLang="en-US" sz="4400" b="1" dirty="0" smtClean="0"/>
            </a:br>
            <a:r>
              <a:rPr lang="en-US" altLang="en-US" sz="4400" b="1" dirty="0" smtClean="0">
                <a:solidFill>
                  <a:schemeClr val="accent2">
                    <a:lumMod val="60000"/>
                    <a:lumOff val="40000"/>
                  </a:schemeClr>
                </a:solidFill>
              </a:rPr>
              <a:t>The Business of Fashion</a:t>
            </a:r>
          </a:p>
        </p:txBody>
      </p:sp>
      <p:sp>
        <p:nvSpPr>
          <p:cNvPr id="3075" name="Rectangle 3"/>
          <p:cNvSpPr>
            <a:spLocks noGrp="1" noChangeArrowheads="1"/>
          </p:cNvSpPr>
          <p:nvPr>
            <p:ph type="subTitle" idx="1"/>
          </p:nvPr>
        </p:nvSpPr>
        <p:spPr>
          <a:xfrm>
            <a:off x="762000" y="4724400"/>
            <a:ext cx="7772400" cy="914400"/>
          </a:xfrm>
        </p:spPr>
        <p:txBody>
          <a:bodyPr/>
          <a:lstStyle/>
          <a:p>
            <a:pPr eaLnBrk="1" hangingPunct="1"/>
            <a:r>
              <a:rPr lang="en-US" altLang="en-US" b="1" dirty="0" smtClean="0"/>
              <a:t>3.01  Explain the concept of marketing in fashion.</a:t>
            </a:r>
          </a:p>
        </p:txBody>
      </p:sp>
    </p:spTree>
    <p:extLst>
      <p:ext uri="{BB962C8B-B14F-4D97-AF65-F5344CB8AC3E}">
        <p14:creationId xmlns:p14="http://schemas.microsoft.com/office/powerpoint/2010/main" val="4282928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762000"/>
            <a:ext cx="4038600" cy="1066800"/>
          </a:xfrm>
        </p:spPr>
        <p:txBody>
          <a:bodyPr>
            <a:normAutofit fontScale="90000"/>
          </a:bodyPr>
          <a:lstStyle/>
          <a:p>
            <a:pPr algn="l" eaLnBrk="1" hangingPunct="1"/>
            <a:r>
              <a:rPr lang="en-US" altLang="en-US" sz="4000" b="1" dirty="0" smtClean="0">
                <a:solidFill>
                  <a:schemeClr val="accent2">
                    <a:lumMod val="60000"/>
                    <a:lumOff val="40000"/>
                  </a:schemeClr>
                </a:solidFill>
              </a:rPr>
              <a:t>Price considerations</a:t>
            </a:r>
          </a:p>
        </p:txBody>
      </p:sp>
      <p:sp>
        <p:nvSpPr>
          <p:cNvPr id="18435" name="Rectangle 3"/>
          <p:cNvSpPr>
            <a:spLocks noGrp="1" noChangeArrowheads="1"/>
          </p:cNvSpPr>
          <p:nvPr>
            <p:ph idx="1"/>
          </p:nvPr>
        </p:nvSpPr>
        <p:spPr>
          <a:xfrm>
            <a:off x="457200" y="3886200"/>
            <a:ext cx="8229600" cy="1676400"/>
          </a:xfrm>
        </p:spPr>
        <p:txBody>
          <a:bodyPr>
            <a:normAutofit fontScale="77500" lnSpcReduction="20000"/>
          </a:bodyPr>
          <a:lstStyle/>
          <a:p>
            <a:pPr eaLnBrk="1" hangingPunct="1"/>
            <a:r>
              <a:rPr lang="en-US" altLang="en-US" sz="2800" b="1" dirty="0" smtClean="0">
                <a:solidFill>
                  <a:schemeClr val="accent3">
                    <a:lumMod val="60000"/>
                    <a:lumOff val="40000"/>
                  </a:schemeClr>
                </a:solidFill>
              </a:rPr>
              <a:t>Affected by supply and demand</a:t>
            </a:r>
          </a:p>
          <a:p>
            <a:pPr eaLnBrk="1" hangingPunct="1"/>
            <a:r>
              <a:rPr lang="en-US" altLang="en-US" sz="2800" b="1" dirty="0" smtClean="0">
                <a:solidFill>
                  <a:schemeClr val="accent3">
                    <a:lumMod val="60000"/>
                    <a:lumOff val="40000"/>
                  </a:schemeClr>
                </a:solidFill>
              </a:rPr>
              <a:t>Cost of producing the item</a:t>
            </a:r>
          </a:p>
          <a:p>
            <a:pPr eaLnBrk="1" hangingPunct="1"/>
            <a:r>
              <a:rPr lang="en-US" altLang="en-US" sz="2800" b="1" dirty="0" smtClean="0">
                <a:solidFill>
                  <a:schemeClr val="accent3">
                    <a:lumMod val="60000"/>
                    <a:lumOff val="40000"/>
                  </a:schemeClr>
                </a:solidFill>
              </a:rPr>
              <a:t>Markup</a:t>
            </a:r>
          </a:p>
          <a:p>
            <a:pPr eaLnBrk="1" hangingPunct="1"/>
            <a:r>
              <a:rPr lang="en-US" altLang="en-US" sz="2800" b="1" dirty="0" smtClean="0">
                <a:solidFill>
                  <a:schemeClr val="accent3">
                    <a:lumMod val="60000"/>
                    <a:lumOff val="40000"/>
                  </a:schemeClr>
                </a:solidFill>
              </a:rPr>
              <a:t>Terms of sale such as credit and/or discounts</a:t>
            </a:r>
          </a:p>
          <a:p>
            <a:pPr eaLnBrk="1" hangingPunct="1">
              <a:buFontTx/>
              <a:buNone/>
            </a:pPr>
            <a:endParaRPr lang="en-US" altLang="en-US" sz="2800" dirty="0" smtClean="0">
              <a:solidFill>
                <a:schemeClr val="accent3">
                  <a:lumMod val="60000"/>
                  <a:lumOff val="40000"/>
                </a:schemeClr>
              </a:solidFill>
            </a:endParaRPr>
          </a:p>
        </p:txBody>
      </p:sp>
      <p:pic>
        <p:nvPicPr>
          <p:cNvPr id="18436" name="Picture 5" descr="j03120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1000"/>
            <a:ext cx="3276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p:cNvSpPr txBox="1">
            <a:spLocks noChangeArrowheads="1"/>
          </p:cNvSpPr>
          <p:nvPr/>
        </p:nvSpPr>
        <p:spPr bwMode="auto">
          <a:xfrm>
            <a:off x="762000" y="2133600"/>
            <a:ext cx="5867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sz="2800" b="1" dirty="0">
                <a:solidFill>
                  <a:schemeClr val="accent3">
                    <a:lumMod val="75000"/>
                  </a:schemeClr>
                </a:solidFill>
              </a:rPr>
              <a:t>Marketers must decide on an amount to charge customers for their products.</a:t>
            </a:r>
          </a:p>
        </p:txBody>
      </p:sp>
    </p:spTree>
    <p:extLst>
      <p:ext uri="{BB962C8B-B14F-4D97-AF65-F5344CB8AC3E}">
        <p14:creationId xmlns:p14="http://schemas.microsoft.com/office/powerpoint/2010/main" val="2565290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43200" y="228600"/>
            <a:ext cx="8183880" cy="1051560"/>
          </a:xfrm>
        </p:spPr>
        <p:txBody>
          <a:bodyPr/>
          <a:lstStyle/>
          <a:p>
            <a:pPr algn="l" eaLnBrk="1" hangingPunct="1"/>
            <a:r>
              <a:rPr lang="en-US" altLang="en-US" sz="4000" b="1" dirty="0" smtClean="0">
                <a:solidFill>
                  <a:schemeClr val="accent2">
                    <a:lumMod val="60000"/>
                    <a:lumOff val="40000"/>
                  </a:schemeClr>
                </a:solidFill>
              </a:rPr>
              <a:t>Promotion</a:t>
            </a:r>
          </a:p>
        </p:txBody>
      </p:sp>
      <p:sp>
        <p:nvSpPr>
          <p:cNvPr id="19459" name="Rectangle 3"/>
          <p:cNvSpPr>
            <a:spLocks noGrp="1" noChangeArrowheads="1"/>
          </p:cNvSpPr>
          <p:nvPr>
            <p:ph idx="1"/>
          </p:nvPr>
        </p:nvSpPr>
        <p:spPr>
          <a:xfrm>
            <a:off x="685800" y="1447800"/>
            <a:ext cx="7772400" cy="3581400"/>
          </a:xfrm>
        </p:spPr>
        <p:txBody>
          <a:bodyPr/>
          <a:lstStyle/>
          <a:p>
            <a:pPr eaLnBrk="1" hangingPunct="1">
              <a:buFontTx/>
              <a:buNone/>
            </a:pPr>
            <a:r>
              <a:rPr lang="en-US" altLang="en-US" b="1" dirty="0" smtClean="0">
                <a:solidFill>
                  <a:schemeClr val="accent3">
                    <a:lumMod val="60000"/>
                    <a:lumOff val="40000"/>
                  </a:schemeClr>
                </a:solidFill>
              </a:rPr>
              <a:t>Communication that informs, reminds, and persuades customers of the goods and services available to them.</a:t>
            </a:r>
          </a:p>
        </p:txBody>
      </p:sp>
      <p:sp>
        <p:nvSpPr>
          <p:cNvPr id="19460" name="Text Box 4"/>
          <p:cNvSpPr txBox="1">
            <a:spLocks noChangeArrowheads="1"/>
          </p:cNvSpPr>
          <p:nvPr/>
        </p:nvSpPr>
        <p:spPr bwMode="auto">
          <a:xfrm>
            <a:off x="5318125" y="1487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9461" name="Text Box 5"/>
          <p:cNvSpPr txBox="1">
            <a:spLocks noChangeArrowheads="1"/>
          </p:cNvSpPr>
          <p:nvPr/>
        </p:nvSpPr>
        <p:spPr bwMode="auto">
          <a:xfrm>
            <a:off x="3390900" y="3276600"/>
            <a:ext cx="32766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800" b="1" dirty="0">
                <a:solidFill>
                  <a:schemeClr val="accent3">
                    <a:lumMod val="75000"/>
                  </a:schemeClr>
                </a:solidFill>
              </a:rPr>
              <a:t>Advertising</a:t>
            </a:r>
          </a:p>
          <a:p>
            <a:pPr eaLnBrk="1" fontAlgn="base" hangingPunct="1">
              <a:spcBef>
                <a:spcPct val="50000"/>
              </a:spcBef>
              <a:spcAft>
                <a:spcPct val="0"/>
              </a:spcAft>
              <a:buFontTx/>
              <a:buChar char="•"/>
            </a:pPr>
            <a:r>
              <a:rPr lang="en-US" altLang="en-US" sz="2800" b="1" dirty="0">
                <a:solidFill>
                  <a:schemeClr val="accent3">
                    <a:lumMod val="75000"/>
                  </a:schemeClr>
                </a:solidFill>
              </a:rPr>
              <a:t>Publicity</a:t>
            </a:r>
          </a:p>
          <a:p>
            <a:pPr eaLnBrk="1" fontAlgn="base" hangingPunct="1">
              <a:spcBef>
                <a:spcPct val="50000"/>
              </a:spcBef>
              <a:spcAft>
                <a:spcPct val="0"/>
              </a:spcAft>
              <a:buFontTx/>
              <a:buChar char="•"/>
            </a:pPr>
            <a:r>
              <a:rPr lang="en-US" altLang="en-US" sz="2800" b="1" dirty="0">
                <a:solidFill>
                  <a:schemeClr val="accent3">
                    <a:lumMod val="75000"/>
                  </a:schemeClr>
                </a:solidFill>
              </a:rPr>
              <a:t>Personal selling</a:t>
            </a:r>
          </a:p>
          <a:p>
            <a:pPr eaLnBrk="1" fontAlgn="base" hangingPunct="1">
              <a:spcBef>
                <a:spcPct val="50000"/>
              </a:spcBef>
              <a:spcAft>
                <a:spcPct val="0"/>
              </a:spcAft>
              <a:buFontTx/>
              <a:buChar char="•"/>
            </a:pPr>
            <a:r>
              <a:rPr lang="en-US" altLang="en-US" sz="2800" b="1" dirty="0">
                <a:solidFill>
                  <a:schemeClr val="accent3">
                    <a:lumMod val="75000"/>
                  </a:schemeClr>
                </a:solidFill>
              </a:rPr>
              <a:t>Public relations</a:t>
            </a:r>
          </a:p>
        </p:txBody>
      </p:sp>
    </p:spTree>
    <p:extLst>
      <p:ext uri="{BB962C8B-B14F-4D97-AF65-F5344CB8AC3E}">
        <p14:creationId xmlns:p14="http://schemas.microsoft.com/office/powerpoint/2010/main" val="4011583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371600" y="457200"/>
            <a:ext cx="7772400" cy="1066800"/>
          </a:xfrm>
        </p:spPr>
        <p:txBody>
          <a:bodyPr/>
          <a:lstStyle/>
          <a:p>
            <a:pPr algn="l" eaLnBrk="1" hangingPunct="1"/>
            <a:r>
              <a:rPr lang="en-US" altLang="en-US" b="1" dirty="0" smtClean="0">
                <a:solidFill>
                  <a:schemeClr val="accent3">
                    <a:lumMod val="75000"/>
                  </a:schemeClr>
                </a:solidFill>
              </a:rPr>
              <a:t>People</a:t>
            </a:r>
          </a:p>
        </p:txBody>
      </p:sp>
      <p:sp>
        <p:nvSpPr>
          <p:cNvPr id="20483" name="Text Box 4"/>
          <p:cNvSpPr txBox="1">
            <a:spLocks noChangeArrowheads="1"/>
          </p:cNvSpPr>
          <p:nvPr/>
        </p:nvSpPr>
        <p:spPr bwMode="auto">
          <a:xfrm>
            <a:off x="838200" y="3124200"/>
            <a:ext cx="7391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sz="2800" b="1" dirty="0">
                <a:solidFill>
                  <a:schemeClr val="accent2">
                    <a:lumMod val="60000"/>
                    <a:lumOff val="40000"/>
                  </a:schemeClr>
                </a:solidFill>
              </a:rPr>
              <a:t>Many businesses also consider “people” (employees) to be an important element in the marketing mix since they can make the difference between success and failure by the way they carry out the other elements of the marketing mix.</a:t>
            </a:r>
          </a:p>
        </p:txBody>
      </p:sp>
    </p:spTree>
    <p:extLst>
      <p:ext uri="{BB962C8B-B14F-4D97-AF65-F5344CB8AC3E}">
        <p14:creationId xmlns:p14="http://schemas.microsoft.com/office/powerpoint/2010/main" val="32434378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US" altLang="en-US" b="1" dirty="0" smtClean="0">
                <a:solidFill>
                  <a:schemeClr val="accent3">
                    <a:lumMod val="75000"/>
                  </a:schemeClr>
                </a:solidFill>
              </a:rPr>
              <a:t>Marketing functions</a:t>
            </a:r>
          </a:p>
        </p:txBody>
      </p:sp>
      <p:sp>
        <p:nvSpPr>
          <p:cNvPr id="21507" name="Rectangle 3"/>
          <p:cNvSpPr>
            <a:spLocks noGrp="1" noChangeArrowheads="1"/>
          </p:cNvSpPr>
          <p:nvPr>
            <p:ph idx="1"/>
          </p:nvPr>
        </p:nvSpPr>
        <p:spPr>
          <a:xfrm>
            <a:off x="762000" y="1066800"/>
            <a:ext cx="7772400" cy="4114800"/>
          </a:xfrm>
        </p:spPr>
        <p:txBody>
          <a:bodyPr/>
          <a:lstStyle/>
          <a:p>
            <a:pPr eaLnBrk="1" hangingPunct="1"/>
            <a:r>
              <a:rPr lang="en-US" altLang="en-US" b="1" dirty="0" smtClean="0">
                <a:solidFill>
                  <a:schemeClr val="accent2">
                    <a:lumMod val="60000"/>
                    <a:lumOff val="40000"/>
                  </a:schemeClr>
                </a:solidFill>
              </a:rPr>
              <a:t>Distribution</a:t>
            </a:r>
          </a:p>
          <a:p>
            <a:pPr eaLnBrk="1" hangingPunct="1"/>
            <a:r>
              <a:rPr lang="en-US" altLang="en-US" b="1" dirty="0" smtClean="0">
                <a:solidFill>
                  <a:schemeClr val="accent2">
                    <a:lumMod val="60000"/>
                    <a:lumOff val="40000"/>
                  </a:schemeClr>
                </a:solidFill>
              </a:rPr>
              <a:t>Financing</a:t>
            </a:r>
          </a:p>
          <a:p>
            <a:pPr eaLnBrk="1" hangingPunct="1"/>
            <a:r>
              <a:rPr lang="en-US" altLang="en-US" b="1" dirty="0" smtClean="0">
                <a:solidFill>
                  <a:schemeClr val="accent2">
                    <a:lumMod val="60000"/>
                    <a:lumOff val="40000"/>
                  </a:schemeClr>
                </a:solidFill>
              </a:rPr>
              <a:t>Marketing-Information Management</a:t>
            </a:r>
          </a:p>
          <a:p>
            <a:pPr eaLnBrk="1" hangingPunct="1"/>
            <a:r>
              <a:rPr lang="en-US" altLang="en-US" b="1" dirty="0" smtClean="0">
                <a:solidFill>
                  <a:schemeClr val="accent2">
                    <a:lumMod val="60000"/>
                    <a:lumOff val="40000"/>
                  </a:schemeClr>
                </a:solidFill>
              </a:rPr>
              <a:t>Pricing</a:t>
            </a:r>
          </a:p>
          <a:p>
            <a:pPr eaLnBrk="1" hangingPunct="1"/>
            <a:r>
              <a:rPr lang="en-US" altLang="en-US" b="1" dirty="0" smtClean="0">
                <a:solidFill>
                  <a:schemeClr val="accent2">
                    <a:lumMod val="60000"/>
                    <a:lumOff val="40000"/>
                  </a:schemeClr>
                </a:solidFill>
              </a:rPr>
              <a:t>Product/Service management</a:t>
            </a:r>
          </a:p>
          <a:p>
            <a:pPr eaLnBrk="1" hangingPunct="1"/>
            <a:r>
              <a:rPr lang="en-US" altLang="en-US" b="1" dirty="0" smtClean="0">
                <a:solidFill>
                  <a:schemeClr val="accent2">
                    <a:lumMod val="60000"/>
                    <a:lumOff val="40000"/>
                  </a:schemeClr>
                </a:solidFill>
              </a:rPr>
              <a:t>Promotion</a:t>
            </a:r>
          </a:p>
          <a:p>
            <a:pPr eaLnBrk="1" hangingPunct="1"/>
            <a:r>
              <a:rPr lang="en-US" altLang="en-US" b="1" dirty="0" smtClean="0">
                <a:solidFill>
                  <a:schemeClr val="accent2">
                    <a:lumMod val="60000"/>
                    <a:lumOff val="40000"/>
                  </a:schemeClr>
                </a:solidFill>
              </a:rPr>
              <a:t>Selling</a:t>
            </a:r>
          </a:p>
        </p:txBody>
      </p:sp>
    </p:spTree>
    <p:extLst>
      <p:ext uri="{BB962C8B-B14F-4D97-AF65-F5344CB8AC3E}">
        <p14:creationId xmlns:p14="http://schemas.microsoft.com/office/powerpoint/2010/main" val="171502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624114"/>
            <a:ext cx="7772400" cy="1066800"/>
          </a:xfrm>
        </p:spPr>
        <p:txBody>
          <a:bodyPr/>
          <a:lstStyle/>
          <a:p>
            <a:pPr eaLnBrk="1" hangingPunct="1"/>
            <a:r>
              <a:rPr lang="en-US" altLang="en-US" b="1" i="1" dirty="0" smtClean="0">
                <a:solidFill>
                  <a:schemeClr val="accent3">
                    <a:lumMod val="75000"/>
                  </a:schemeClr>
                </a:solidFill>
              </a:rPr>
              <a:t>Distribution</a:t>
            </a:r>
          </a:p>
        </p:txBody>
      </p:sp>
      <p:sp>
        <p:nvSpPr>
          <p:cNvPr id="22531" name="Rectangle 3"/>
          <p:cNvSpPr>
            <a:spLocks noGrp="1" noChangeArrowheads="1"/>
          </p:cNvSpPr>
          <p:nvPr>
            <p:ph idx="1"/>
          </p:nvPr>
        </p:nvSpPr>
        <p:spPr>
          <a:xfrm>
            <a:off x="518160" y="2057400"/>
            <a:ext cx="8183880" cy="4187952"/>
          </a:xfrm>
        </p:spPr>
        <p:txBody>
          <a:bodyPr/>
          <a:lstStyle/>
          <a:p>
            <a:pPr eaLnBrk="1" hangingPunct="1">
              <a:buFontTx/>
              <a:buNone/>
            </a:pPr>
            <a:r>
              <a:rPr lang="en-US" altLang="en-US" b="1" i="1" dirty="0" smtClean="0">
                <a:solidFill>
                  <a:schemeClr val="accent2">
                    <a:lumMod val="60000"/>
                    <a:lumOff val="40000"/>
                  </a:schemeClr>
                </a:solidFill>
              </a:rPr>
              <a:t>The transporting, storing, and handling of goods on their way from the manufacturer to the consumer.</a:t>
            </a:r>
          </a:p>
        </p:txBody>
      </p:sp>
      <p:sp>
        <p:nvSpPr>
          <p:cNvPr id="22532" name="Rectangle 4"/>
          <p:cNvSpPr>
            <a:spLocks noChangeArrowheads="1"/>
          </p:cNvSpPr>
          <p:nvPr/>
        </p:nvSpPr>
        <p:spPr bwMode="auto">
          <a:xfrm>
            <a:off x="457200" y="5410200"/>
            <a:ext cx="7696200" cy="609600"/>
          </a:xfrm>
          <a:prstGeom prst="rect">
            <a:avLst/>
          </a:prstGeom>
          <a:solidFill>
            <a:srgbClr val="0000CC"/>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pPr>
            <a:r>
              <a:rPr lang="en-US" altLang="en-US" b="1" dirty="0">
                <a:solidFill>
                  <a:schemeClr val="accent2">
                    <a:lumMod val="60000"/>
                    <a:lumOff val="40000"/>
                  </a:schemeClr>
                </a:solidFill>
              </a:rPr>
              <a:t>*Referred to as PLACE in the marketing mix.</a:t>
            </a:r>
          </a:p>
        </p:txBody>
      </p:sp>
    </p:spTree>
    <p:extLst>
      <p:ext uri="{BB962C8B-B14F-4D97-AF65-F5344CB8AC3E}">
        <p14:creationId xmlns:p14="http://schemas.microsoft.com/office/powerpoint/2010/main" val="3815188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971800" y="533400"/>
            <a:ext cx="8183880" cy="1051560"/>
          </a:xfrm>
        </p:spPr>
        <p:txBody>
          <a:bodyPr/>
          <a:lstStyle/>
          <a:p>
            <a:pPr eaLnBrk="1" hangingPunct="1"/>
            <a:r>
              <a:rPr lang="en-US" altLang="en-US" b="1" i="1" dirty="0" smtClean="0">
                <a:solidFill>
                  <a:schemeClr val="accent2">
                    <a:lumMod val="60000"/>
                    <a:lumOff val="40000"/>
                  </a:schemeClr>
                </a:solidFill>
              </a:rPr>
              <a:t>Financing</a:t>
            </a:r>
          </a:p>
        </p:txBody>
      </p:sp>
      <p:sp>
        <p:nvSpPr>
          <p:cNvPr id="23555" name="Rectangle 3"/>
          <p:cNvSpPr>
            <a:spLocks noGrp="1" noChangeArrowheads="1"/>
          </p:cNvSpPr>
          <p:nvPr>
            <p:ph idx="1"/>
          </p:nvPr>
        </p:nvSpPr>
        <p:spPr>
          <a:xfrm>
            <a:off x="609600" y="2286000"/>
            <a:ext cx="4495800" cy="3276600"/>
          </a:xfrm>
        </p:spPr>
        <p:txBody>
          <a:bodyPr>
            <a:normAutofit/>
          </a:bodyPr>
          <a:lstStyle/>
          <a:p>
            <a:pPr eaLnBrk="1" hangingPunct="1">
              <a:buFontTx/>
              <a:buNone/>
            </a:pPr>
            <a:r>
              <a:rPr lang="en-US" altLang="en-US" b="1" i="1" dirty="0" smtClean="0">
                <a:solidFill>
                  <a:schemeClr val="accent3">
                    <a:lumMod val="75000"/>
                  </a:schemeClr>
                </a:solidFill>
              </a:rPr>
              <a:t>Obtaining the money needed to cover the costs of operating a business.</a:t>
            </a:r>
          </a:p>
        </p:txBody>
      </p:sp>
    </p:spTree>
    <p:extLst>
      <p:ext uri="{BB962C8B-B14F-4D97-AF65-F5344CB8AC3E}">
        <p14:creationId xmlns:p14="http://schemas.microsoft.com/office/powerpoint/2010/main" val="140884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505200" y="1143000"/>
            <a:ext cx="5029200" cy="1066800"/>
          </a:xfrm>
        </p:spPr>
        <p:txBody>
          <a:bodyPr>
            <a:normAutofit fontScale="90000"/>
          </a:bodyPr>
          <a:lstStyle/>
          <a:p>
            <a:pPr eaLnBrk="1" hangingPunct="1"/>
            <a:r>
              <a:rPr lang="en-US" altLang="en-US" sz="4000" b="1" i="1" dirty="0" smtClean="0">
                <a:solidFill>
                  <a:schemeClr val="accent3">
                    <a:lumMod val="75000"/>
                  </a:schemeClr>
                </a:solidFill>
              </a:rPr>
              <a:t>Marketing-Information Management</a:t>
            </a:r>
          </a:p>
        </p:txBody>
      </p:sp>
      <p:sp>
        <p:nvSpPr>
          <p:cNvPr id="24579" name="Rectangle 3"/>
          <p:cNvSpPr>
            <a:spLocks noGrp="1" noChangeArrowheads="1"/>
          </p:cNvSpPr>
          <p:nvPr>
            <p:ph idx="1"/>
          </p:nvPr>
        </p:nvSpPr>
        <p:spPr>
          <a:xfrm>
            <a:off x="3505200" y="2895600"/>
            <a:ext cx="4876800" cy="1447800"/>
          </a:xfrm>
        </p:spPr>
        <p:txBody>
          <a:bodyPr/>
          <a:lstStyle/>
          <a:p>
            <a:pPr eaLnBrk="1" hangingPunct="1">
              <a:lnSpc>
                <a:spcPct val="90000"/>
              </a:lnSpc>
              <a:buFontTx/>
              <a:buNone/>
            </a:pPr>
            <a:r>
              <a:rPr lang="en-US" altLang="en-US" b="1" i="1" dirty="0" smtClean="0">
                <a:solidFill>
                  <a:schemeClr val="accent2">
                    <a:lumMod val="60000"/>
                    <a:lumOff val="40000"/>
                  </a:schemeClr>
                </a:solidFill>
              </a:rPr>
              <a:t>Obtaining information about what consumers want.</a:t>
            </a:r>
          </a:p>
        </p:txBody>
      </p:sp>
      <p:sp>
        <p:nvSpPr>
          <p:cNvPr id="24580" name="Text Box 4"/>
          <p:cNvSpPr txBox="1">
            <a:spLocks noChangeArrowheads="1"/>
          </p:cNvSpPr>
          <p:nvPr/>
        </p:nvSpPr>
        <p:spPr bwMode="auto">
          <a:xfrm>
            <a:off x="2057400" y="5334000"/>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sz="2800" b="1" dirty="0">
                <a:solidFill>
                  <a:schemeClr val="accent3">
                    <a:lumMod val="60000"/>
                    <a:lumOff val="40000"/>
                  </a:schemeClr>
                </a:solidFill>
              </a:rPr>
              <a:t>Example:  Marketing research</a:t>
            </a:r>
          </a:p>
        </p:txBody>
      </p:sp>
    </p:spTree>
    <p:extLst>
      <p:ext uri="{BB962C8B-B14F-4D97-AF65-F5344CB8AC3E}">
        <p14:creationId xmlns:p14="http://schemas.microsoft.com/office/powerpoint/2010/main" val="3050213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47800" y="0"/>
            <a:ext cx="5638800" cy="1066800"/>
          </a:xfrm>
        </p:spPr>
        <p:txBody>
          <a:bodyPr/>
          <a:lstStyle/>
          <a:p>
            <a:pPr eaLnBrk="1" hangingPunct="1"/>
            <a:r>
              <a:rPr lang="en-US" altLang="en-US" b="1" i="1" dirty="0" smtClean="0">
                <a:solidFill>
                  <a:schemeClr val="accent3">
                    <a:lumMod val="75000"/>
                  </a:schemeClr>
                </a:solidFill>
              </a:rPr>
              <a:t>Pricing</a:t>
            </a:r>
          </a:p>
        </p:txBody>
      </p:sp>
      <p:sp>
        <p:nvSpPr>
          <p:cNvPr id="25603" name="Rectangle 3"/>
          <p:cNvSpPr>
            <a:spLocks noGrp="1" noChangeArrowheads="1"/>
          </p:cNvSpPr>
          <p:nvPr>
            <p:ph idx="1"/>
          </p:nvPr>
        </p:nvSpPr>
        <p:spPr>
          <a:xfrm>
            <a:off x="685800" y="1066800"/>
            <a:ext cx="4724400" cy="1295400"/>
          </a:xfrm>
        </p:spPr>
        <p:txBody>
          <a:bodyPr/>
          <a:lstStyle/>
          <a:p>
            <a:pPr eaLnBrk="1" hangingPunct="1">
              <a:lnSpc>
                <a:spcPct val="90000"/>
              </a:lnSpc>
              <a:buFontTx/>
              <a:buNone/>
            </a:pPr>
            <a:r>
              <a:rPr lang="en-US" altLang="en-US" sz="2800" b="1" i="1" dirty="0" smtClean="0">
                <a:solidFill>
                  <a:schemeClr val="accent3">
                    <a:lumMod val="60000"/>
                    <a:lumOff val="40000"/>
                  </a:schemeClr>
                </a:solidFill>
              </a:rPr>
              <a:t>Determining a value to charge for goods and services.</a:t>
            </a:r>
          </a:p>
        </p:txBody>
      </p:sp>
      <p:sp>
        <p:nvSpPr>
          <p:cNvPr id="25604" name="Text Box 4"/>
          <p:cNvSpPr txBox="1">
            <a:spLocks noChangeArrowheads="1"/>
          </p:cNvSpPr>
          <p:nvPr/>
        </p:nvSpPr>
        <p:spPr bwMode="auto">
          <a:xfrm>
            <a:off x="4632325" y="5678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25605" name="Text Box 5"/>
          <p:cNvSpPr txBox="1">
            <a:spLocks noChangeArrowheads="1"/>
          </p:cNvSpPr>
          <p:nvPr/>
        </p:nvSpPr>
        <p:spPr bwMode="auto">
          <a:xfrm>
            <a:off x="457200" y="2444750"/>
            <a:ext cx="8305800"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2713" indent="-11271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sz="3200" b="1" dirty="0">
                <a:solidFill>
                  <a:schemeClr val="accent2">
                    <a:lumMod val="60000"/>
                    <a:lumOff val="40000"/>
                  </a:schemeClr>
                </a:solidFill>
              </a:rPr>
              <a:t>Price must cover</a:t>
            </a:r>
          </a:p>
          <a:p>
            <a:pPr eaLnBrk="1" fontAlgn="base" hangingPunct="1">
              <a:lnSpc>
                <a:spcPct val="75000"/>
              </a:lnSpc>
              <a:spcBef>
                <a:spcPct val="50000"/>
              </a:spcBef>
              <a:spcAft>
                <a:spcPct val="0"/>
              </a:spcAft>
              <a:buFontTx/>
              <a:buChar char="•"/>
            </a:pPr>
            <a:r>
              <a:rPr lang="en-US" altLang="en-US" sz="2000" b="1" dirty="0">
                <a:solidFill>
                  <a:schemeClr val="accent2">
                    <a:lumMod val="60000"/>
                    <a:lumOff val="40000"/>
                  </a:schemeClr>
                </a:solidFill>
              </a:rPr>
              <a:t>Costs of conducting marketing research.</a:t>
            </a:r>
          </a:p>
          <a:p>
            <a:pPr eaLnBrk="1" fontAlgn="base" hangingPunct="1">
              <a:lnSpc>
                <a:spcPct val="75000"/>
              </a:lnSpc>
              <a:spcBef>
                <a:spcPct val="50000"/>
              </a:spcBef>
              <a:spcAft>
                <a:spcPct val="0"/>
              </a:spcAft>
              <a:buFontTx/>
              <a:buChar char="•"/>
            </a:pPr>
            <a:r>
              <a:rPr lang="en-US" altLang="en-US" sz="2000" b="1" dirty="0">
                <a:solidFill>
                  <a:schemeClr val="accent2">
                    <a:lumMod val="60000"/>
                    <a:lumOff val="40000"/>
                  </a:schemeClr>
                </a:solidFill>
              </a:rPr>
              <a:t>Costs of financing the business.</a:t>
            </a:r>
          </a:p>
          <a:p>
            <a:pPr eaLnBrk="1" fontAlgn="base" hangingPunct="1">
              <a:lnSpc>
                <a:spcPct val="75000"/>
              </a:lnSpc>
              <a:spcBef>
                <a:spcPct val="50000"/>
              </a:spcBef>
              <a:spcAft>
                <a:spcPct val="0"/>
              </a:spcAft>
              <a:buFontTx/>
              <a:buChar char="•"/>
            </a:pPr>
            <a:r>
              <a:rPr lang="en-US" altLang="en-US" sz="2000" b="1" dirty="0">
                <a:solidFill>
                  <a:schemeClr val="accent2">
                    <a:lumMod val="60000"/>
                    <a:lumOff val="40000"/>
                  </a:schemeClr>
                </a:solidFill>
              </a:rPr>
              <a:t>Costs of producing the product.</a:t>
            </a:r>
          </a:p>
          <a:p>
            <a:pPr eaLnBrk="1" fontAlgn="base" hangingPunct="1">
              <a:lnSpc>
                <a:spcPct val="75000"/>
              </a:lnSpc>
              <a:spcBef>
                <a:spcPct val="50000"/>
              </a:spcBef>
              <a:spcAft>
                <a:spcPct val="0"/>
              </a:spcAft>
              <a:buFontTx/>
              <a:buChar char="•"/>
            </a:pPr>
            <a:r>
              <a:rPr lang="en-US" altLang="en-US" sz="2000" b="1" dirty="0">
                <a:solidFill>
                  <a:schemeClr val="accent2">
                    <a:lumMod val="60000"/>
                    <a:lumOff val="40000"/>
                  </a:schemeClr>
                </a:solidFill>
              </a:rPr>
              <a:t>Costs of promoting the product.</a:t>
            </a:r>
          </a:p>
          <a:p>
            <a:pPr eaLnBrk="1" fontAlgn="base" hangingPunct="1">
              <a:lnSpc>
                <a:spcPct val="75000"/>
              </a:lnSpc>
              <a:spcBef>
                <a:spcPct val="50000"/>
              </a:spcBef>
              <a:spcAft>
                <a:spcPct val="0"/>
              </a:spcAft>
              <a:buFontTx/>
              <a:buChar char="•"/>
            </a:pPr>
            <a:r>
              <a:rPr lang="en-US" altLang="en-US" sz="2000" b="1" dirty="0">
                <a:solidFill>
                  <a:schemeClr val="accent2">
                    <a:lumMod val="60000"/>
                    <a:lumOff val="40000"/>
                  </a:schemeClr>
                </a:solidFill>
              </a:rPr>
              <a:t>Costs involved in distributing the product.</a:t>
            </a:r>
          </a:p>
          <a:p>
            <a:pPr eaLnBrk="1" fontAlgn="base" hangingPunct="1">
              <a:lnSpc>
                <a:spcPct val="75000"/>
              </a:lnSpc>
              <a:spcBef>
                <a:spcPct val="50000"/>
              </a:spcBef>
              <a:spcAft>
                <a:spcPct val="0"/>
              </a:spcAft>
              <a:buFontTx/>
              <a:buChar char="•"/>
            </a:pPr>
            <a:r>
              <a:rPr lang="en-US" altLang="en-US" sz="2000" b="1" dirty="0">
                <a:solidFill>
                  <a:schemeClr val="accent2">
                    <a:lumMod val="60000"/>
                    <a:lumOff val="40000"/>
                  </a:schemeClr>
                </a:solidFill>
              </a:rPr>
              <a:t>Costs of selling the product to the final consumer.</a:t>
            </a:r>
          </a:p>
          <a:p>
            <a:pPr eaLnBrk="1" fontAlgn="base" hangingPunct="1">
              <a:lnSpc>
                <a:spcPct val="75000"/>
              </a:lnSpc>
              <a:spcBef>
                <a:spcPct val="50000"/>
              </a:spcBef>
              <a:spcAft>
                <a:spcPct val="0"/>
              </a:spcAft>
              <a:buFontTx/>
              <a:buChar char="•"/>
            </a:pPr>
            <a:r>
              <a:rPr lang="en-US" altLang="en-US" sz="2000" b="1" dirty="0">
                <a:solidFill>
                  <a:schemeClr val="accent2">
                    <a:lumMod val="60000"/>
                    <a:lumOff val="40000"/>
                  </a:schemeClr>
                </a:solidFill>
              </a:rPr>
              <a:t>Profit for all people involved in the marketing process</a:t>
            </a:r>
            <a:r>
              <a:rPr lang="en-US" altLang="en-US" b="1" dirty="0">
                <a:solidFill>
                  <a:schemeClr val="accent2">
                    <a:lumMod val="60000"/>
                    <a:lumOff val="40000"/>
                  </a:schemeClr>
                </a:solidFill>
              </a:rPr>
              <a:t>.</a:t>
            </a:r>
          </a:p>
        </p:txBody>
      </p:sp>
    </p:spTree>
    <p:extLst>
      <p:ext uri="{BB962C8B-B14F-4D97-AF65-F5344CB8AC3E}">
        <p14:creationId xmlns:p14="http://schemas.microsoft.com/office/powerpoint/2010/main" val="501095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en-US" sz="4000" b="1" i="1" dirty="0" smtClean="0">
                <a:solidFill>
                  <a:schemeClr val="accent3">
                    <a:lumMod val="75000"/>
                  </a:schemeClr>
                </a:solidFill>
              </a:rPr>
              <a:t>Product/Service Management</a:t>
            </a:r>
          </a:p>
        </p:txBody>
      </p:sp>
      <p:sp>
        <p:nvSpPr>
          <p:cNvPr id="26627" name="Rectangle 3"/>
          <p:cNvSpPr>
            <a:spLocks noGrp="1" noChangeArrowheads="1"/>
          </p:cNvSpPr>
          <p:nvPr>
            <p:ph idx="1"/>
          </p:nvPr>
        </p:nvSpPr>
        <p:spPr>
          <a:xfrm>
            <a:off x="4038600" y="1295400"/>
            <a:ext cx="4495800" cy="3581400"/>
          </a:xfrm>
        </p:spPr>
        <p:txBody>
          <a:bodyPr>
            <a:normAutofit lnSpcReduction="10000"/>
          </a:bodyPr>
          <a:lstStyle/>
          <a:p>
            <a:pPr eaLnBrk="1" hangingPunct="1">
              <a:lnSpc>
                <a:spcPct val="90000"/>
              </a:lnSpc>
              <a:buFontTx/>
              <a:buNone/>
            </a:pPr>
            <a:r>
              <a:rPr lang="en-US" altLang="en-US" sz="2800" b="1" i="1" dirty="0" smtClean="0">
                <a:solidFill>
                  <a:schemeClr val="accent2">
                    <a:lumMod val="60000"/>
                    <a:lumOff val="40000"/>
                  </a:schemeClr>
                </a:solidFill>
              </a:rPr>
              <a:t>Concepts and procedures necessary in designing, producing, maintaining, improving, and obtaining products or services to meet customer needs.</a:t>
            </a:r>
          </a:p>
        </p:txBody>
      </p:sp>
    </p:spTree>
    <p:extLst>
      <p:ext uri="{BB962C8B-B14F-4D97-AF65-F5344CB8AC3E}">
        <p14:creationId xmlns:p14="http://schemas.microsoft.com/office/powerpoint/2010/main" val="40216042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743200" y="533400"/>
            <a:ext cx="8183880" cy="1051560"/>
          </a:xfrm>
        </p:spPr>
        <p:txBody>
          <a:bodyPr/>
          <a:lstStyle/>
          <a:p>
            <a:pPr eaLnBrk="1" hangingPunct="1"/>
            <a:r>
              <a:rPr lang="en-US" altLang="en-US" b="1" i="1" dirty="0" smtClean="0">
                <a:solidFill>
                  <a:schemeClr val="accent2">
                    <a:lumMod val="60000"/>
                    <a:lumOff val="40000"/>
                  </a:schemeClr>
                </a:solidFill>
              </a:rPr>
              <a:t>Promotion</a:t>
            </a:r>
          </a:p>
        </p:txBody>
      </p:sp>
      <p:sp>
        <p:nvSpPr>
          <p:cNvPr id="27651" name="Rectangle 3"/>
          <p:cNvSpPr>
            <a:spLocks noGrp="1" noChangeArrowheads="1"/>
          </p:cNvSpPr>
          <p:nvPr>
            <p:ph idx="1"/>
          </p:nvPr>
        </p:nvSpPr>
        <p:spPr>
          <a:xfrm>
            <a:off x="502920" y="2590800"/>
            <a:ext cx="8183880" cy="2127504"/>
          </a:xfrm>
        </p:spPr>
        <p:txBody>
          <a:bodyPr/>
          <a:lstStyle/>
          <a:p>
            <a:pPr eaLnBrk="1" hangingPunct="1">
              <a:buFontTx/>
              <a:buNone/>
            </a:pPr>
            <a:r>
              <a:rPr lang="en-US" altLang="en-US" b="1" i="1" dirty="0" smtClean="0">
                <a:solidFill>
                  <a:schemeClr val="accent3">
                    <a:lumMod val="75000"/>
                  </a:schemeClr>
                </a:solidFill>
              </a:rPr>
              <a:t>Communication used to inform, persuade, or remind people about a business’s products.</a:t>
            </a:r>
          </a:p>
        </p:txBody>
      </p:sp>
    </p:spTree>
    <p:extLst>
      <p:ext uri="{BB962C8B-B14F-4D97-AF65-F5344CB8AC3E}">
        <p14:creationId xmlns:p14="http://schemas.microsoft.com/office/powerpoint/2010/main" val="3959698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0" y="381000"/>
            <a:ext cx="3429000" cy="1051560"/>
          </a:xfrm>
        </p:spPr>
        <p:txBody>
          <a:bodyPr/>
          <a:lstStyle/>
          <a:p>
            <a:pPr algn="l" eaLnBrk="1" hangingPunct="1"/>
            <a:r>
              <a:rPr lang="en-US" altLang="en-US" sz="4000" i="1" dirty="0" smtClean="0">
                <a:solidFill>
                  <a:schemeClr val="accent2">
                    <a:lumMod val="60000"/>
                    <a:lumOff val="40000"/>
                  </a:schemeClr>
                </a:solidFill>
              </a:rPr>
              <a:t>Marketing</a:t>
            </a:r>
          </a:p>
        </p:txBody>
      </p:sp>
      <p:sp>
        <p:nvSpPr>
          <p:cNvPr id="4099" name="Text Box 3"/>
          <p:cNvSpPr txBox="1">
            <a:spLocks noChangeArrowheads="1"/>
          </p:cNvSpPr>
          <p:nvPr/>
        </p:nvSpPr>
        <p:spPr bwMode="auto">
          <a:xfrm>
            <a:off x="838200" y="1559408"/>
            <a:ext cx="4800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sz="2800" b="1" i="1" dirty="0">
                <a:solidFill>
                  <a:srgbClr val="0070C0"/>
                </a:solidFill>
              </a:rPr>
              <a:t>The process of developing, promoting, pricing, and distributing products in order to satisfy customers’ needs and wants.</a:t>
            </a:r>
          </a:p>
        </p:txBody>
      </p:sp>
      <p:sp>
        <p:nvSpPr>
          <p:cNvPr id="4101" name="Text Box 6"/>
          <p:cNvSpPr txBox="1">
            <a:spLocks noChangeArrowheads="1"/>
          </p:cNvSpPr>
          <p:nvPr/>
        </p:nvSpPr>
        <p:spPr bwMode="auto">
          <a:xfrm>
            <a:off x="914400" y="3850073"/>
            <a:ext cx="7010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altLang="en-US" sz="2800" b="1" dirty="0">
                <a:solidFill>
                  <a:schemeClr val="accent2">
                    <a:lumMod val="60000"/>
                    <a:lumOff val="40000"/>
                  </a:schemeClr>
                </a:solidFill>
              </a:rPr>
              <a:t>Marketing involves the total process of finding or creating a profitable market for specific goods or services</a:t>
            </a:r>
            <a:r>
              <a:rPr lang="en-US" altLang="en-US" sz="2800" b="1" dirty="0" smtClean="0">
                <a:solidFill>
                  <a:schemeClr val="accent2">
                    <a:lumMod val="60000"/>
                    <a:lumOff val="40000"/>
                  </a:schemeClr>
                </a:solidFill>
              </a:rPr>
              <a:t>.</a:t>
            </a:r>
          </a:p>
          <a:p>
            <a:pPr algn="ctr" eaLnBrk="1" fontAlgn="base" hangingPunct="1">
              <a:spcBef>
                <a:spcPct val="50000"/>
              </a:spcBef>
              <a:spcAft>
                <a:spcPct val="0"/>
              </a:spcAft>
            </a:pPr>
            <a:r>
              <a:rPr lang="en-US" altLang="en-US" sz="3200" b="1" dirty="0" smtClean="0">
                <a:solidFill>
                  <a:schemeClr val="accent2">
                    <a:lumMod val="60000"/>
                    <a:lumOff val="40000"/>
                  </a:schemeClr>
                </a:solidFill>
                <a:latin typeface="A Gentle Touch" panose="02000603000000000000" pitchFamily="2" charset="0"/>
                <a:ea typeface="A Gentle Touch" panose="02000603000000000000" pitchFamily="2" charset="0"/>
              </a:rPr>
              <a:t>How will we market P3 for the Holidays?</a:t>
            </a:r>
            <a:endParaRPr lang="en-US" altLang="en-US" sz="3200" b="1" dirty="0">
              <a:solidFill>
                <a:schemeClr val="accent2">
                  <a:lumMod val="60000"/>
                  <a:lumOff val="40000"/>
                </a:schemeClr>
              </a:solidFill>
              <a:latin typeface="A Gentle Touch" panose="02000603000000000000" pitchFamily="2" charset="0"/>
              <a:ea typeface="A Gentle Touch" panose="02000603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9553">
            <a:off x="6172200" y="1752600"/>
            <a:ext cx="1905000" cy="1905000"/>
          </a:xfrm>
          <a:prstGeom prst="rect">
            <a:avLst/>
          </a:prstGeom>
          <a:ln w="231775">
            <a:solidFill>
              <a:schemeClr val="accent2">
                <a:lumMod val="60000"/>
                <a:lumOff val="40000"/>
                <a:alpha val="21000"/>
              </a:schemeClr>
            </a:solidFill>
          </a:ln>
        </p:spPr>
      </p:pic>
    </p:spTree>
    <p:extLst>
      <p:ext uri="{BB962C8B-B14F-4D97-AF65-F5344CB8AC3E}">
        <p14:creationId xmlns:p14="http://schemas.microsoft.com/office/powerpoint/2010/main" val="41401606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0" y="228600"/>
            <a:ext cx="1828800" cy="1051560"/>
          </a:xfrm>
        </p:spPr>
        <p:txBody>
          <a:bodyPr>
            <a:normAutofit fontScale="90000"/>
          </a:bodyPr>
          <a:lstStyle/>
          <a:p>
            <a:pPr eaLnBrk="1" hangingPunct="1"/>
            <a:r>
              <a:rPr lang="en-US" altLang="en-US" b="1" i="1" dirty="0" smtClean="0">
                <a:solidFill>
                  <a:schemeClr val="accent2">
                    <a:lumMod val="60000"/>
                    <a:lumOff val="40000"/>
                  </a:schemeClr>
                </a:solidFill>
              </a:rPr>
              <a:t>Selling</a:t>
            </a:r>
          </a:p>
        </p:txBody>
      </p:sp>
      <p:sp>
        <p:nvSpPr>
          <p:cNvPr id="28675" name="Rectangle 3"/>
          <p:cNvSpPr>
            <a:spLocks noGrp="1" noChangeArrowheads="1"/>
          </p:cNvSpPr>
          <p:nvPr>
            <p:ph idx="1"/>
          </p:nvPr>
        </p:nvSpPr>
        <p:spPr>
          <a:xfrm>
            <a:off x="914400" y="1371600"/>
            <a:ext cx="8001000" cy="3581400"/>
          </a:xfrm>
        </p:spPr>
        <p:txBody>
          <a:bodyPr/>
          <a:lstStyle/>
          <a:p>
            <a:pPr eaLnBrk="1" hangingPunct="1">
              <a:buFontTx/>
              <a:buNone/>
            </a:pPr>
            <a:r>
              <a:rPr lang="en-US" altLang="en-US" b="1" i="1" dirty="0" smtClean="0">
                <a:solidFill>
                  <a:schemeClr val="accent3">
                    <a:lumMod val="75000"/>
                  </a:schemeClr>
                </a:solidFill>
              </a:rPr>
              <a:t>Determining customer needs and wants and responding to those needs and wants through planned, personalized communication intended to influence purchase decisions and ensure satisfaction.</a:t>
            </a:r>
          </a:p>
        </p:txBody>
      </p:sp>
    </p:spTree>
    <p:extLst>
      <p:ext uri="{BB962C8B-B14F-4D97-AF65-F5344CB8AC3E}">
        <p14:creationId xmlns:p14="http://schemas.microsoft.com/office/powerpoint/2010/main" val="3796994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066800"/>
          </a:xfrm>
        </p:spPr>
        <p:txBody>
          <a:bodyPr/>
          <a:lstStyle/>
          <a:p>
            <a:pPr algn="l" eaLnBrk="1" hangingPunct="1"/>
            <a:r>
              <a:rPr lang="en-US" altLang="en-US" sz="4000" i="1" dirty="0" smtClean="0">
                <a:solidFill>
                  <a:schemeClr val="accent2">
                    <a:lumMod val="60000"/>
                    <a:lumOff val="40000"/>
                  </a:schemeClr>
                </a:solidFill>
              </a:rPr>
              <a:t>Fashion merchandising</a:t>
            </a:r>
          </a:p>
        </p:txBody>
      </p:sp>
      <p:sp>
        <p:nvSpPr>
          <p:cNvPr id="5123" name="Rectangle 3"/>
          <p:cNvSpPr>
            <a:spLocks noGrp="1" noChangeArrowheads="1"/>
          </p:cNvSpPr>
          <p:nvPr>
            <p:ph idx="1"/>
          </p:nvPr>
        </p:nvSpPr>
        <p:spPr>
          <a:xfrm>
            <a:off x="762000" y="1828800"/>
            <a:ext cx="3733800" cy="3581400"/>
          </a:xfrm>
        </p:spPr>
        <p:txBody>
          <a:bodyPr>
            <a:normAutofit fontScale="92500" lnSpcReduction="10000"/>
          </a:bodyPr>
          <a:lstStyle/>
          <a:p>
            <a:pPr eaLnBrk="1" hangingPunct="1">
              <a:lnSpc>
                <a:spcPct val="90000"/>
              </a:lnSpc>
              <a:buFontTx/>
              <a:buNone/>
            </a:pPr>
            <a:r>
              <a:rPr lang="en-US" altLang="en-US" sz="2800" b="1" i="1" dirty="0" smtClean="0">
                <a:solidFill>
                  <a:schemeClr val="accent2">
                    <a:lumMod val="60000"/>
                    <a:lumOff val="40000"/>
                  </a:schemeClr>
                </a:solidFill>
              </a:rPr>
              <a:t>Specific marketing activities designed to have fashion-oriented merchandise at the right time, place, quantity, and price to meet customer demand.</a:t>
            </a:r>
          </a:p>
        </p:txBody>
      </p:sp>
      <p:pic>
        <p:nvPicPr>
          <p:cNvPr id="25602" name="Picture 2" descr="http://t1.gstatic.com/images?q=tbn:ANd9GcRBFDobWjRsYnIIAgImje4yBKKklJ6rylrKKq9_NXMQjuN3p4VwDQ:sweetridgesisters.files.wordpress.com/2012/03/anthropologie-spring-2012-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300" y="2133600"/>
            <a:ext cx="3391801" cy="254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399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066800"/>
          </a:xfrm>
        </p:spPr>
        <p:txBody>
          <a:bodyPr/>
          <a:lstStyle/>
          <a:p>
            <a:pPr algn="l" eaLnBrk="1" hangingPunct="1"/>
            <a:r>
              <a:rPr lang="en-US" altLang="en-US" sz="4000" b="1" i="1" dirty="0" smtClean="0">
                <a:solidFill>
                  <a:schemeClr val="accent2">
                    <a:lumMod val="60000"/>
                    <a:lumOff val="40000"/>
                  </a:schemeClr>
                </a:solidFill>
              </a:rPr>
              <a:t>Marketing concept</a:t>
            </a:r>
          </a:p>
        </p:txBody>
      </p:sp>
      <p:sp>
        <p:nvSpPr>
          <p:cNvPr id="6147" name="Rectangle 3"/>
          <p:cNvSpPr>
            <a:spLocks noGrp="1" noChangeArrowheads="1"/>
          </p:cNvSpPr>
          <p:nvPr>
            <p:ph idx="1"/>
          </p:nvPr>
        </p:nvSpPr>
        <p:spPr>
          <a:xfrm>
            <a:off x="762000" y="1524000"/>
            <a:ext cx="4114800" cy="3581400"/>
          </a:xfrm>
        </p:spPr>
        <p:txBody>
          <a:bodyPr/>
          <a:lstStyle/>
          <a:p>
            <a:pPr eaLnBrk="1" hangingPunct="1">
              <a:buFontTx/>
              <a:buNone/>
            </a:pPr>
            <a:r>
              <a:rPr lang="en-US" altLang="en-US" b="1" i="1" dirty="0" smtClean="0">
                <a:solidFill>
                  <a:srgbClr val="0070C0"/>
                </a:solidFill>
              </a:rPr>
              <a:t>A business approach that directs all marketing efforts towards customer wants and needs.</a:t>
            </a:r>
          </a:p>
        </p:txBody>
      </p:sp>
      <p:sp>
        <p:nvSpPr>
          <p:cNvPr id="6150" name="Text Box 8"/>
          <p:cNvSpPr txBox="1">
            <a:spLocks noChangeArrowheads="1"/>
          </p:cNvSpPr>
          <p:nvPr/>
        </p:nvSpPr>
        <p:spPr bwMode="auto">
          <a:xfrm>
            <a:off x="4419600" y="4842740"/>
            <a:ext cx="426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altLang="en-US" b="1" dirty="0">
                <a:solidFill>
                  <a:schemeClr val="accent2">
                    <a:lumMod val="60000"/>
                    <a:lumOff val="40000"/>
                  </a:schemeClr>
                </a:solidFill>
              </a:rPr>
              <a:t>Customer needs must be determined before goods can be produced.</a:t>
            </a:r>
          </a:p>
        </p:txBody>
      </p:sp>
      <p:pic>
        <p:nvPicPr>
          <p:cNvPr id="24578" name="Picture 2" descr="http://cdn2.business2community.com/wp-content/uploads/2011/12/anthropolog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93" y="1566140"/>
            <a:ext cx="287001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908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our customers want offered this Holiday Season?</a:t>
            </a:r>
            <a:endParaRPr lang="en-US" dirty="0"/>
          </a:p>
        </p:txBody>
      </p:sp>
      <p:sp>
        <p:nvSpPr>
          <p:cNvPr id="3" name="Content Placeholder 2"/>
          <p:cNvSpPr>
            <a:spLocks noGrp="1"/>
          </p:cNvSpPr>
          <p:nvPr>
            <p:ph idx="1"/>
          </p:nvPr>
        </p:nvSpPr>
        <p:spPr/>
        <p:txBody>
          <a:bodyPr/>
          <a:lstStyle/>
          <a:p>
            <a:r>
              <a:rPr lang="en-US" dirty="0" smtClean="0"/>
              <a:t>Small gift item ideas?</a:t>
            </a:r>
          </a:p>
          <a:p>
            <a:r>
              <a:rPr lang="en-US" dirty="0" smtClean="0"/>
              <a:t>Custom ideas?</a:t>
            </a:r>
          </a:p>
          <a:p>
            <a:endParaRPr lang="en-US" dirty="0"/>
          </a:p>
        </p:txBody>
      </p:sp>
    </p:spTree>
    <p:extLst>
      <p:ext uri="{BB962C8B-B14F-4D97-AF65-F5344CB8AC3E}">
        <p14:creationId xmlns:p14="http://schemas.microsoft.com/office/powerpoint/2010/main" val="292238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066800"/>
          </a:xfrm>
        </p:spPr>
        <p:txBody>
          <a:bodyPr/>
          <a:lstStyle/>
          <a:p>
            <a:pPr algn="l" eaLnBrk="1" hangingPunct="1"/>
            <a:r>
              <a:rPr lang="en-US" altLang="en-US" sz="4000" b="1" i="1" dirty="0" smtClean="0">
                <a:solidFill>
                  <a:srgbClr val="0070C0"/>
                </a:solidFill>
              </a:rPr>
              <a:t>Market</a:t>
            </a:r>
          </a:p>
        </p:txBody>
      </p:sp>
      <p:sp>
        <p:nvSpPr>
          <p:cNvPr id="7171" name="Rectangle 3"/>
          <p:cNvSpPr>
            <a:spLocks noGrp="1" noChangeArrowheads="1"/>
          </p:cNvSpPr>
          <p:nvPr>
            <p:ph idx="1"/>
          </p:nvPr>
        </p:nvSpPr>
        <p:spPr>
          <a:xfrm>
            <a:off x="419100" y="1905000"/>
            <a:ext cx="4038600" cy="3581400"/>
          </a:xfrm>
        </p:spPr>
        <p:txBody>
          <a:bodyPr/>
          <a:lstStyle/>
          <a:p>
            <a:pPr eaLnBrk="1" hangingPunct="1">
              <a:buFontTx/>
              <a:buNone/>
            </a:pPr>
            <a:r>
              <a:rPr lang="en-US" altLang="en-US" b="1" i="1" dirty="0" smtClean="0">
                <a:solidFill>
                  <a:schemeClr val="accent2">
                    <a:lumMod val="60000"/>
                    <a:lumOff val="40000"/>
                  </a:schemeClr>
                </a:solidFill>
              </a:rPr>
              <a:t>The group of all potential customers.</a:t>
            </a:r>
            <a:br>
              <a:rPr lang="en-US" altLang="en-US" b="1" i="1" dirty="0" smtClean="0">
                <a:solidFill>
                  <a:schemeClr val="accent2">
                    <a:lumMod val="60000"/>
                    <a:lumOff val="40000"/>
                  </a:schemeClr>
                </a:solidFill>
              </a:rPr>
            </a:br>
            <a:endParaRPr lang="en-US" altLang="en-US" b="1" i="1" dirty="0" smtClean="0">
              <a:solidFill>
                <a:schemeClr val="accent2">
                  <a:lumMod val="60000"/>
                  <a:lumOff val="40000"/>
                </a:schemeClr>
              </a:solidFill>
            </a:endParaRPr>
          </a:p>
          <a:p>
            <a:pPr eaLnBrk="1" hangingPunct="1">
              <a:buFontTx/>
              <a:buNone/>
            </a:pPr>
            <a:endParaRPr lang="en-US" altLang="en-US" b="1" i="1" dirty="0" smtClean="0">
              <a:solidFill>
                <a:schemeClr val="accent2">
                  <a:lumMod val="60000"/>
                  <a:lumOff val="40000"/>
                </a:schemeClr>
              </a:solidFill>
            </a:endParaRPr>
          </a:p>
        </p:txBody>
      </p:sp>
      <p:sp>
        <p:nvSpPr>
          <p:cNvPr id="7172" name="Text Box 4"/>
          <p:cNvSpPr txBox="1">
            <a:spLocks noChangeArrowheads="1"/>
          </p:cNvSpPr>
          <p:nvPr/>
        </p:nvSpPr>
        <p:spPr bwMode="auto">
          <a:xfrm>
            <a:off x="762000" y="3200400"/>
            <a:ext cx="33528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800" b="1" dirty="0">
                <a:solidFill>
                  <a:schemeClr val="accent2">
                    <a:lumMod val="60000"/>
                    <a:lumOff val="40000"/>
                  </a:schemeClr>
                </a:solidFill>
                <a:latin typeface="A Gentle Touch" panose="02000603000000000000" pitchFamily="2" charset="0"/>
                <a:ea typeface="A Gentle Touch" panose="02000603000000000000" pitchFamily="2" charset="0"/>
              </a:rPr>
              <a:t>Similar needs and wants</a:t>
            </a:r>
          </a:p>
          <a:p>
            <a:pPr eaLnBrk="1" fontAlgn="base" hangingPunct="1">
              <a:spcBef>
                <a:spcPct val="50000"/>
              </a:spcBef>
              <a:spcAft>
                <a:spcPct val="0"/>
              </a:spcAft>
              <a:buFontTx/>
              <a:buChar char="•"/>
            </a:pPr>
            <a:r>
              <a:rPr lang="en-US" altLang="en-US" sz="2800" b="1" dirty="0">
                <a:solidFill>
                  <a:schemeClr val="accent2">
                    <a:lumMod val="60000"/>
                    <a:lumOff val="40000"/>
                  </a:schemeClr>
                </a:solidFill>
                <a:latin typeface="A Gentle Touch" panose="02000603000000000000" pitchFamily="2" charset="0"/>
                <a:ea typeface="A Gentle Touch" panose="02000603000000000000" pitchFamily="2" charset="0"/>
              </a:rPr>
              <a:t>Willingness and means to satisfy those wants</a:t>
            </a:r>
          </a:p>
        </p:txBody>
      </p:sp>
      <p:sp>
        <p:nvSpPr>
          <p:cNvPr id="7175" name="Text Box 8"/>
          <p:cNvSpPr txBox="1">
            <a:spLocks noChangeArrowheads="1"/>
          </p:cNvSpPr>
          <p:nvPr/>
        </p:nvSpPr>
        <p:spPr bwMode="auto">
          <a:xfrm>
            <a:off x="4648200" y="3505200"/>
            <a:ext cx="4038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altLang="en-US" sz="2600" b="1" dirty="0">
                <a:solidFill>
                  <a:schemeClr val="accent2">
                    <a:lumMod val="60000"/>
                    <a:lumOff val="40000"/>
                  </a:schemeClr>
                </a:solidFill>
              </a:rPr>
              <a:t>Businesses must understand who their potential customers are in order to efficiently meet their needs and wants.</a:t>
            </a:r>
          </a:p>
        </p:txBody>
      </p:sp>
      <p:pic>
        <p:nvPicPr>
          <p:cNvPr id="23554" name="Picture 2" descr="http://t1.gstatic.com/images?q=tbn:ANd9GcTPoMR-DRaS_BnEbpRemLiZCgxEQNyLmUrG5xgmZOHBhlnQx4om:wrbl.images.worldnow.com/images/4776694_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7" y="903743"/>
            <a:ext cx="3476625" cy="233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43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183880" cy="1051560"/>
          </a:xfrm>
        </p:spPr>
        <p:txBody>
          <a:bodyPr/>
          <a:lstStyle/>
          <a:p>
            <a:pPr algn="l" eaLnBrk="1" hangingPunct="1"/>
            <a:r>
              <a:rPr lang="en-US" altLang="en-US" sz="4000" b="1" i="1" dirty="0" smtClean="0">
                <a:solidFill>
                  <a:schemeClr val="accent2">
                    <a:lumMod val="60000"/>
                    <a:lumOff val="40000"/>
                  </a:schemeClr>
                </a:solidFill>
              </a:rPr>
              <a:t>Target market</a:t>
            </a:r>
          </a:p>
        </p:txBody>
      </p:sp>
      <p:sp>
        <p:nvSpPr>
          <p:cNvPr id="8195" name="Rectangle 3"/>
          <p:cNvSpPr>
            <a:spLocks noGrp="1" noChangeArrowheads="1"/>
          </p:cNvSpPr>
          <p:nvPr>
            <p:ph idx="1"/>
          </p:nvPr>
        </p:nvSpPr>
        <p:spPr>
          <a:xfrm>
            <a:off x="304800" y="1524000"/>
            <a:ext cx="8001000" cy="3581400"/>
          </a:xfrm>
        </p:spPr>
        <p:txBody>
          <a:bodyPr/>
          <a:lstStyle/>
          <a:p>
            <a:pPr eaLnBrk="1" hangingPunct="1">
              <a:buFontTx/>
              <a:buNone/>
            </a:pPr>
            <a:r>
              <a:rPr lang="en-US" altLang="en-US" b="1" i="1" dirty="0" smtClean="0">
                <a:solidFill>
                  <a:schemeClr val="accent2">
                    <a:lumMod val="60000"/>
                    <a:lumOff val="40000"/>
                  </a:schemeClr>
                </a:solidFill>
              </a:rPr>
              <a:t>The specific segment of a total market that a company desires to have as customers and toward whom it directs its marketing efforts.</a:t>
            </a:r>
          </a:p>
        </p:txBody>
      </p:sp>
      <p:sp>
        <p:nvSpPr>
          <p:cNvPr id="8198" name="Text Box 6"/>
          <p:cNvSpPr txBox="1">
            <a:spLocks noChangeArrowheads="1"/>
          </p:cNvSpPr>
          <p:nvPr/>
        </p:nvSpPr>
        <p:spPr bwMode="auto">
          <a:xfrm>
            <a:off x="3740727" y="3429000"/>
            <a:ext cx="5105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altLang="en-US" sz="3200" b="1" dirty="0">
                <a:solidFill>
                  <a:schemeClr val="accent3">
                    <a:lumMod val="60000"/>
                    <a:lumOff val="40000"/>
                  </a:schemeClr>
                </a:solidFill>
                <a:latin typeface="A Gentle Touch" panose="02000603000000000000" pitchFamily="2" charset="0"/>
                <a:ea typeface="A Gentle Touch" panose="02000603000000000000" pitchFamily="2" charset="0"/>
              </a:rPr>
              <a:t>It is important that each fashion company carefully define its target market in order to make or carry products directed toward that  market.</a:t>
            </a:r>
          </a:p>
        </p:txBody>
      </p:sp>
      <p:pic>
        <p:nvPicPr>
          <p:cNvPr id="22530" name="Picture 2" descr="http://t1.gstatic.com/images?q=tbn:ANd9GcTVFIlL_dn_sYaMtYvrgO7oR5c5lQALuB-dantrXh_0qEKqKBuMbg:images.taubman.com/www.shopwillowbend.com/asset/get/78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921"/>
            <a:ext cx="25527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21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066800"/>
          </a:xfrm>
        </p:spPr>
        <p:txBody>
          <a:bodyPr/>
          <a:lstStyle/>
          <a:p>
            <a:pPr algn="l" eaLnBrk="1" hangingPunct="1"/>
            <a:r>
              <a:rPr lang="en-US" altLang="en-US" sz="4000" b="1" i="1" dirty="0" smtClean="0">
                <a:solidFill>
                  <a:schemeClr val="accent3">
                    <a:lumMod val="60000"/>
                    <a:lumOff val="40000"/>
                  </a:schemeClr>
                </a:solidFill>
              </a:rPr>
              <a:t>Market segmentation</a:t>
            </a:r>
          </a:p>
        </p:txBody>
      </p:sp>
      <p:sp>
        <p:nvSpPr>
          <p:cNvPr id="9219" name="Rectangle 3"/>
          <p:cNvSpPr>
            <a:spLocks noGrp="1" noChangeArrowheads="1"/>
          </p:cNvSpPr>
          <p:nvPr>
            <p:ph idx="1"/>
          </p:nvPr>
        </p:nvSpPr>
        <p:spPr>
          <a:xfrm>
            <a:off x="609600" y="1066800"/>
            <a:ext cx="7772400" cy="3581400"/>
          </a:xfrm>
        </p:spPr>
        <p:txBody>
          <a:bodyPr/>
          <a:lstStyle/>
          <a:p>
            <a:pPr eaLnBrk="1" hangingPunct="1">
              <a:buFontTx/>
              <a:buNone/>
            </a:pPr>
            <a:r>
              <a:rPr lang="en-US" altLang="en-US" b="1" i="1" dirty="0" smtClean="0">
                <a:solidFill>
                  <a:schemeClr val="accent2">
                    <a:lumMod val="60000"/>
                    <a:lumOff val="40000"/>
                  </a:schemeClr>
                </a:solidFill>
              </a:rPr>
              <a:t>Dividing the entire market into smaller groups having similar characteristics.</a:t>
            </a:r>
          </a:p>
        </p:txBody>
      </p:sp>
      <p:sp>
        <p:nvSpPr>
          <p:cNvPr id="9220" name="Text Box 4"/>
          <p:cNvSpPr txBox="1">
            <a:spLocks noChangeArrowheads="1"/>
          </p:cNvSpPr>
          <p:nvPr/>
        </p:nvSpPr>
        <p:spPr bwMode="auto">
          <a:xfrm>
            <a:off x="762000" y="2743200"/>
            <a:ext cx="3429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000" b="1" dirty="0">
                <a:solidFill>
                  <a:schemeClr val="accent3">
                    <a:lumMod val="75000"/>
                  </a:schemeClr>
                </a:solidFill>
              </a:rPr>
              <a:t>Demographic segmentation</a:t>
            </a:r>
          </a:p>
          <a:p>
            <a:pPr eaLnBrk="1" fontAlgn="base" hangingPunct="1">
              <a:spcBef>
                <a:spcPct val="50000"/>
              </a:spcBef>
              <a:spcAft>
                <a:spcPct val="0"/>
              </a:spcAft>
              <a:buFontTx/>
              <a:buChar char="•"/>
            </a:pPr>
            <a:r>
              <a:rPr lang="en-US" altLang="en-US" sz="2000" b="1" dirty="0">
                <a:solidFill>
                  <a:schemeClr val="accent3">
                    <a:lumMod val="75000"/>
                  </a:schemeClr>
                </a:solidFill>
              </a:rPr>
              <a:t>Psychographic segmentation</a:t>
            </a:r>
          </a:p>
          <a:p>
            <a:pPr eaLnBrk="1" fontAlgn="base" hangingPunct="1">
              <a:spcBef>
                <a:spcPct val="50000"/>
              </a:spcBef>
              <a:spcAft>
                <a:spcPct val="0"/>
              </a:spcAft>
              <a:buFontTx/>
              <a:buChar char="•"/>
            </a:pPr>
            <a:r>
              <a:rPr lang="en-US" altLang="en-US" sz="2000" b="1" dirty="0">
                <a:solidFill>
                  <a:schemeClr val="accent3">
                    <a:lumMod val="75000"/>
                  </a:schemeClr>
                </a:solidFill>
              </a:rPr>
              <a:t>Geographic segmentation</a:t>
            </a:r>
          </a:p>
          <a:p>
            <a:pPr eaLnBrk="1" fontAlgn="base" hangingPunct="1">
              <a:spcBef>
                <a:spcPct val="50000"/>
              </a:spcBef>
              <a:spcAft>
                <a:spcPct val="0"/>
              </a:spcAft>
              <a:buFontTx/>
              <a:buChar char="•"/>
            </a:pPr>
            <a:r>
              <a:rPr lang="en-US" altLang="en-US" sz="2000" b="1" dirty="0">
                <a:solidFill>
                  <a:schemeClr val="accent3">
                    <a:lumMod val="75000"/>
                  </a:schemeClr>
                </a:solidFill>
              </a:rPr>
              <a:t>Behavioral segmentation</a:t>
            </a:r>
          </a:p>
        </p:txBody>
      </p:sp>
      <p:sp>
        <p:nvSpPr>
          <p:cNvPr id="9222" name="Text Box 7"/>
          <p:cNvSpPr txBox="1">
            <a:spLocks noChangeArrowheads="1"/>
          </p:cNvSpPr>
          <p:nvPr/>
        </p:nvSpPr>
        <p:spPr bwMode="auto">
          <a:xfrm>
            <a:off x="4648200" y="2133600"/>
            <a:ext cx="4038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buFontTx/>
              <a:buChar char="•"/>
            </a:pPr>
            <a:r>
              <a:rPr lang="en-US" altLang="en-US" sz="2800" b="1" dirty="0">
                <a:solidFill>
                  <a:schemeClr val="accent3">
                    <a:lumMod val="60000"/>
                    <a:lumOff val="40000"/>
                  </a:schemeClr>
                </a:solidFill>
                <a:latin typeface="A Gentle Touch" panose="02000603000000000000" pitchFamily="2" charset="0"/>
                <a:ea typeface="A Gentle Touch" panose="02000603000000000000" pitchFamily="2" charset="0"/>
              </a:rPr>
              <a:t>Every business must decide which customers it can serve in order to be successful.</a:t>
            </a:r>
          </a:p>
          <a:p>
            <a:pPr eaLnBrk="1" fontAlgn="base" hangingPunct="1">
              <a:spcBef>
                <a:spcPct val="50000"/>
              </a:spcBef>
              <a:spcAft>
                <a:spcPct val="0"/>
              </a:spcAft>
              <a:buFontTx/>
              <a:buChar char="•"/>
            </a:pPr>
            <a:r>
              <a:rPr lang="en-US" altLang="en-US" sz="2800" b="1" dirty="0">
                <a:solidFill>
                  <a:schemeClr val="accent3">
                    <a:lumMod val="60000"/>
                    <a:lumOff val="40000"/>
                  </a:schemeClr>
                </a:solidFill>
                <a:latin typeface="A Gentle Touch" panose="02000603000000000000" pitchFamily="2" charset="0"/>
                <a:ea typeface="A Gentle Touch" panose="02000603000000000000" pitchFamily="2" charset="0"/>
              </a:rPr>
              <a:t>Businesses must identify those customers to whom they can sell the most and maximize profits.</a:t>
            </a:r>
          </a:p>
        </p:txBody>
      </p:sp>
    </p:spTree>
    <p:extLst>
      <p:ext uri="{BB962C8B-B14F-4D97-AF65-F5344CB8AC3E}">
        <p14:creationId xmlns:p14="http://schemas.microsoft.com/office/powerpoint/2010/main" val="591350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3213</TotalTime>
  <Words>995</Words>
  <Application>Microsoft Office PowerPoint</Application>
  <PresentationFormat>On-screen Show (4:3)</PresentationFormat>
  <Paragraphs>133</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Aspect</vt:lpstr>
      <vt:lpstr>Office Theme</vt:lpstr>
      <vt:lpstr>Marketing During the Holidays Bellringer</vt:lpstr>
      <vt:lpstr>UNIT C  The Business of Fashion</vt:lpstr>
      <vt:lpstr>Marketing</vt:lpstr>
      <vt:lpstr>Fashion merchandising</vt:lpstr>
      <vt:lpstr>Marketing concept</vt:lpstr>
      <vt:lpstr>What do our customers want offered this Holiday Season?</vt:lpstr>
      <vt:lpstr>Market</vt:lpstr>
      <vt:lpstr>Target market</vt:lpstr>
      <vt:lpstr>Market segmentation</vt:lpstr>
      <vt:lpstr>Demographic segmentation</vt:lpstr>
      <vt:lpstr>Psychographic segmentation</vt:lpstr>
      <vt:lpstr>Geographic segmentation</vt:lpstr>
      <vt:lpstr>Behavioral segmentation</vt:lpstr>
      <vt:lpstr>Marketing mix</vt:lpstr>
      <vt:lpstr>Product considerations</vt:lpstr>
      <vt:lpstr>Products</vt:lpstr>
      <vt:lpstr>Create a P3 Holiday Preview Board</vt:lpstr>
      <vt:lpstr>PowerPoint Presentation</vt:lpstr>
      <vt:lpstr>Distribution Channels</vt:lpstr>
      <vt:lpstr>Price considerations</vt:lpstr>
      <vt:lpstr>Promotion</vt:lpstr>
      <vt:lpstr>People</vt:lpstr>
      <vt:lpstr>Marketing functions</vt:lpstr>
      <vt:lpstr>Distribution</vt:lpstr>
      <vt:lpstr>Financing</vt:lpstr>
      <vt:lpstr>Marketing-Information Management</vt:lpstr>
      <vt:lpstr>Pricing</vt:lpstr>
      <vt:lpstr>Product/Service Management</vt:lpstr>
      <vt:lpstr>Promotion</vt:lpstr>
      <vt:lpstr>Selling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C  The Business of Fashion</dc:title>
  <dc:creator>vci</dc:creator>
  <cp:lastModifiedBy>vci</cp:lastModifiedBy>
  <cp:revision>11</cp:revision>
  <cp:lastPrinted>2014-12-02T13:17:04Z</cp:lastPrinted>
  <dcterms:created xsi:type="dcterms:W3CDTF">2014-12-02T12:51:59Z</dcterms:created>
  <dcterms:modified xsi:type="dcterms:W3CDTF">2014-12-10T13:22:31Z</dcterms:modified>
</cp:coreProperties>
</file>