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6" r:id="rId3"/>
    <p:sldId id="257" r:id="rId4"/>
    <p:sldId id="258" r:id="rId5"/>
    <p:sldId id="280" r:id="rId6"/>
    <p:sldId id="259" r:id="rId7"/>
    <p:sldId id="260" r:id="rId8"/>
    <p:sldId id="281" r:id="rId9"/>
    <p:sldId id="261"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A8E0AE-183A-4F91-B5DC-8BDD742C0017}"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B12E7-2625-4875-9422-3D19663043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A8E0AE-183A-4F91-B5DC-8BDD742C0017}"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B12E7-2625-4875-9422-3D19663043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A8E0AE-183A-4F91-B5DC-8BDD742C0017}"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B12E7-2625-4875-9422-3D19663043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A8E0AE-183A-4F91-B5DC-8BDD742C0017}"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B12E7-2625-4875-9422-3D19663043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6A8E0AE-183A-4F91-B5DC-8BDD742C0017}"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B12E7-2625-4875-9422-3D19663043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A8E0AE-183A-4F91-B5DC-8BDD742C0017}"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B12E7-2625-4875-9422-3D196630439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A8E0AE-183A-4F91-B5DC-8BDD742C0017}" type="datetimeFigureOut">
              <a:rPr lang="en-US" smtClean="0"/>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B12E7-2625-4875-9422-3D19663043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A8E0AE-183A-4F91-B5DC-8BDD742C0017}" type="datetimeFigureOut">
              <a:rPr lang="en-US" smtClean="0"/>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B12E7-2625-4875-9422-3D19663043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8E0AE-183A-4F91-B5DC-8BDD742C0017}" type="datetimeFigureOut">
              <a:rPr lang="en-US" smtClean="0"/>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B12E7-2625-4875-9422-3D19663043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6A8E0AE-183A-4F91-B5DC-8BDD742C0017}" type="datetimeFigureOut">
              <a:rPr lang="en-US" smtClean="0"/>
              <a:t>2/4/2015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F5B12E7-2625-4875-9422-3D19663043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A8E0AE-183A-4F91-B5DC-8BDD742C0017}"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B12E7-2625-4875-9422-3D19663043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6A8E0AE-183A-4F91-B5DC-8BDD742C0017}" type="datetimeFigureOut">
              <a:rPr lang="en-US" smtClean="0"/>
              <a:t>2/4/2015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F5B12E7-2625-4875-9422-3D19663043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AH5R56jILa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bsnews.com/news/the-data-brokers-selling-your-personal-inform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a:t>
            </a:r>
            <a:endParaRPr lang="en-US" dirty="0"/>
          </a:p>
        </p:txBody>
      </p:sp>
      <p:sp>
        <p:nvSpPr>
          <p:cNvPr id="3" name="Content Placeholder 2"/>
          <p:cNvSpPr>
            <a:spLocks noGrp="1"/>
          </p:cNvSpPr>
          <p:nvPr>
            <p:ph idx="1"/>
          </p:nvPr>
        </p:nvSpPr>
        <p:spPr/>
        <p:txBody>
          <a:bodyPr>
            <a:normAutofit/>
          </a:bodyPr>
          <a:lstStyle/>
          <a:p>
            <a:pPr algn="ctr"/>
            <a:r>
              <a:rPr lang="en-US" sz="3200" dirty="0" smtClean="0"/>
              <a:t>List five reasons why you think that some new businesses have almost immediate success while others fail miserably. </a:t>
            </a:r>
            <a:endParaRPr lang="en-US" sz="3200" dirty="0"/>
          </a:p>
        </p:txBody>
      </p:sp>
    </p:spTree>
    <p:extLst>
      <p:ext uri="{BB962C8B-B14F-4D97-AF65-F5344CB8AC3E}">
        <p14:creationId xmlns:p14="http://schemas.microsoft.com/office/powerpoint/2010/main" val="170557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35312E3F-BD21-47A7-A71C-CB21CB41FE28}" type="slidenum">
              <a:rPr lang="en-US"/>
              <a:pPr/>
              <a:t>10</a:t>
            </a:fld>
            <a:endParaRPr lang="en-US"/>
          </a:p>
        </p:txBody>
      </p:sp>
      <p:sp>
        <p:nvSpPr>
          <p:cNvPr id="2050" name="Rectangle 2"/>
          <p:cNvSpPr>
            <a:spLocks noGrp="1" noChangeArrowheads="1"/>
          </p:cNvSpPr>
          <p:nvPr>
            <p:ph type="title"/>
          </p:nvPr>
        </p:nvSpPr>
        <p:spPr/>
        <p:txBody>
          <a:bodyPr/>
          <a:lstStyle/>
          <a:p>
            <a:r>
              <a:rPr lang="en-US"/>
              <a:t>Marketing Research Process</a:t>
            </a:r>
          </a:p>
        </p:txBody>
      </p:sp>
      <p:sp>
        <p:nvSpPr>
          <p:cNvPr id="2051" name="Rectangle 3"/>
          <p:cNvSpPr>
            <a:spLocks noGrp="1" noChangeArrowheads="1"/>
          </p:cNvSpPr>
          <p:nvPr>
            <p:ph type="body" idx="1"/>
          </p:nvPr>
        </p:nvSpPr>
        <p:spPr/>
        <p:txBody>
          <a:bodyPr/>
          <a:lstStyle/>
          <a:p>
            <a:r>
              <a:rPr lang="en-US"/>
              <a:t>Define the problem</a:t>
            </a:r>
          </a:p>
          <a:p>
            <a:r>
              <a:rPr lang="en-US"/>
              <a:t>Obtain data</a:t>
            </a:r>
          </a:p>
          <a:p>
            <a:r>
              <a:rPr lang="en-US"/>
              <a:t>Analyze the data</a:t>
            </a:r>
          </a:p>
          <a:p>
            <a:r>
              <a:rPr lang="en-US"/>
              <a:t>Recommend solutions to the problem</a:t>
            </a:r>
          </a:p>
          <a:p>
            <a:r>
              <a:rPr lang="en-US"/>
              <a:t>Apply the results</a:t>
            </a:r>
          </a:p>
        </p:txBody>
      </p:sp>
    </p:spTree>
    <p:extLst>
      <p:ext uri="{BB962C8B-B14F-4D97-AF65-F5344CB8AC3E}">
        <p14:creationId xmlns:p14="http://schemas.microsoft.com/office/powerpoint/2010/main" val="2380841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D4239298-3A82-4491-BE84-ED227C683E2F}" type="slidenum">
              <a:rPr lang="en-US"/>
              <a:pPr/>
              <a:t>11</a:t>
            </a:fld>
            <a:endParaRPr lang="en-US"/>
          </a:p>
        </p:txBody>
      </p:sp>
      <p:sp>
        <p:nvSpPr>
          <p:cNvPr id="3074" name="Rectangle 2"/>
          <p:cNvSpPr>
            <a:spLocks noGrp="1" noChangeArrowheads="1"/>
          </p:cNvSpPr>
          <p:nvPr>
            <p:ph type="title"/>
          </p:nvPr>
        </p:nvSpPr>
        <p:spPr/>
        <p:txBody>
          <a:bodyPr/>
          <a:lstStyle/>
          <a:p>
            <a:r>
              <a:rPr lang="en-US"/>
              <a:t>Step 1: Define Problem</a:t>
            </a:r>
          </a:p>
        </p:txBody>
      </p:sp>
      <p:sp>
        <p:nvSpPr>
          <p:cNvPr id="3075" name="Rectangle 3"/>
          <p:cNvSpPr>
            <a:spLocks noGrp="1" noChangeArrowheads="1"/>
          </p:cNvSpPr>
          <p:nvPr>
            <p:ph type="body" idx="1"/>
          </p:nvPr>
        </p:nvSpPr>
        <p:spPr/>
        <p:txBody>
          <a:bodyPr/>
          <a:lstStyle/>
          <a:p>
            <a:r>
              <a:rPr lang="en-US"/>
              <a:t>Problem definition - occurs when a business clearly identifies a problem and state the information needed to solve the problem.</a:t>
            </a:r>
          </a:p>
          <a:p>
            <a:pPr lvl="1"/>
            <a:r>
              <a:rPr lang="en-US"/>
              <a:t>Problems can focus on any part of the marketing  mix.</a:t>
            </a:r>
          </a:p>
        </p:txBody>
      </p:sp>
    </p:spTree>
    <p:extLst>
      <p:ext uri="{BB962C8B-B14F-4D97-AF65-F5344CB8AC3E}">
        <p14:creationId xmlns:p14="http://schemas.microsoft.com/office/powerpoint/2010/main" val="1654011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9A4C3D6F-33B8-42A6-9FE2-F35E57F53D59}" type="slidenum">
              <a:rPr lang="en-US"/>
              <a:pPr/>
              <a:t>12</a:t>
            </a:fld>
            <a:endParaRPr lang="en-US"/>
          </a:p>
        </p:txBody>
      </p:sp>
      <p:sp>
        <p:nvSpPr>
          <p:cNvPr id="4098" name="Rectangle 2"/>
          <p:cNvSpPr>
            <a:spLocks noGrp="1" noChangeArrowheads="1"/>
          </p:cNvSpPr>
          <p:nvPr>
            <p:ph type="title"/>
          </p:nvPr>
        </p:nvSpPr>
        <p:spPr/>
        <p:txBody>
          <a:bodyPr/>
          <a:lstStyle/>
          <a:p>
            <a:r>
              <a:rPr lang="en-US"/>
              <a:t>Step 2: Obtaining Data</a:t>
            </a:r>
          </a:p>
        </p:txBody>
      </p:sp>
      <p:sp>
        <p:nvSpPr>
          <p:cNvPr id="4099" name="Rectangle 3"/>
          <p:cNvSpPr>
            <a:spLocks noGrp="1" noChangeArrowheads="1"/>
          </p:cNvSpPr>
          <p:nvPr>
            <p:ph type="body" idx="1"/>
          </p:nvPr>
        </p:nvSpPr>
        <p:spPr>
          <a:xfrm>
            <a:off x="685800" y="1676400"/>
            <a:ext cx="7772400" cy="4419600"/>
          </a:xfrm>
        </p:spPr>
        <p:txBody>
          <a:bodyPr/>
          <a:lstStyle/>
          <a:p>
            <a:r>
              <a:rPr lang="en-US"/>
              <a:t>Data are collected and examined in terms of the problem(s) being studied</a:t>
            </a:r>
          </a:p>
          <a:p>
            <a:pPr lvl="1"/>
            <a:r>
              <a:rPr lang="en-US"/>
              <a:t>Primary Data - data obtained for the first time and used specifically for the particular problem under study.</a:t>
            </a:r>
          </a:p>
          <a:p>
            <a:pPr lvl="1"/>
            <a:r>
              <a:rPr lang="en-US"/>
              <a:t>Secondary Data - data already collected for some purpose other than the current study. Less expensive than primary data - try to use secondary data first before primary data.</a:t>
            </a:r>
          </a:p>
          <a:p>
            <a:pPr lvl="1"/>
            <a:endParaRPr lang="en-US"/>
          </a:p>
        </p:txBody>
      </p:sp>
    </p:spTree>
    <p:extLst>
      <p:ext uri="{BB962C8B-B14F-4D97-AF65-F5344CB8AC3E}">
        <p14:creationId xmlns:p14="http://schemas.microsoft.com/office/powerpoint/2010/main" val="1814014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ABA3C2E2-5D7F-4E49-9E5D-1B6F744E3C5E}" type="slidenum">
              <a:rPr lang="en-US"/>
              <a:pPr/>
              <a:t>13</a:t>
            </a:fld>
            <a:endParaRPr lang="en-US"/>
          </a:p>
        </p:txBody>
      </p:sp>
      <p:sp>
        <p:nvSpPr>
          <p:cNvPr id="5122" name="Rectangle 2"/>
          <p:cNvSpPr>
            <a:spLocks noGrp="1" noChangeArrowheads="1"/>
          </p:cNvSpPr>
          <p:nvPr>
            <p:ph type="title"/>
          </p:nvPr>
        </p:nvSpPr>
        <p:spPr/>
        <p:txBody>
          <a:bodyPr/>
          <a:lstStyle/>
          <a:p>
            <a:r>
              <a:rPr lang="en-US"/>
              <a:t>Step 2: Obtaining Data</a:t>
            </a:r>
          </a:p>
        </p:txBody>
      </p:sp>
      <p:sp>
        <p:nvSpPr>
          <p:cNvPr id="5123" name="Rectangle 3"/>
          <p:cNvSpPr>
            <a:spLocks noGrp="1" noChangeArrowheads="1"/>
          </p:cNvSpPr>
          <p:nvPr>
            <p:ph type="body" idx="1"/>
          </p:nvPr>
        </p:nvSpPr>
        <p:spPr>
          <a:xfrm>
            <a:off x="685800" y="1600200"/>
            <a:ext cx="7772400" cy="4495800"/>
          </a:xfrm>
        </p:spPr>
        <p:txBody>
          <a:bodyPr/>
          <a:lstStyle/>
          <a:p>
            <a:r>
              <a:rPr lang="en-US"/>
              <a:t>Sources of secondary data </a:t>
            </a:r>
          </a:p>
          <a:p>
            <a:pPr lvl="1"/>
            <a:r>
              <a:rPr lang="en-US"/>
              <a:t>Internal sources</a:t>
            </a:r>
          </a:p>
          <a:p>
            <a:pPr lvl="2"/>
            <a:r>
              <a:rPr lang="en-US"/>
              <a:t>employees</a:t>
            </a:r>
          </a:p>
          <a:p>
            <a:pPr lvl="2"/>
            <a:r>
              <a:rPr lang="en-US"/>
              <a:t>business records</a:t>
            </a:r>
          </a:p>
          <a:p>
            <a:pPr lvl="1"/>
            <a:r>
              <a:rPr lang="en-US"/>
              <a:t>External sources</a:t>
            </a:r>
          </a:p>
          <a:p>
            <a:pPr lvl="2"/>
            <a:r>
              <a:rPr lang="en-US"/>
              <a:t>US government agencies</a:t>
            </a:r>
          </a:p>
          <a:p>
            <a:pPr lvl="2"/>
            <a:r>
              <a:rPr lang="en-US"/>
              <a:t>Corporate, public, and university libraries</a:t>
            </a:r>
          </a:p>
          <a:p>
            <a:pPr lvl="2"/>
            <a:r>
              <a:rPr lang="en-US"/>
              <a:t>Consumer and business information companies</a:t>
            </a:r>
          </a:p>
          <a:p>
            <a:pPr lvl="2"/>
            <a:r>
              <a:rPr lang="en-US"/>
              <a:t>Business publications</a:t>
            </a:r>
          </a:p>
          <a:p>
            <a:pPr lvl="2"/>
            <a:r>
              <a:rPr lang="en-US"/>
              <a:t>Trade publications, books, and journals</a:t>
            </a:r>
          </a:p>
        </p:txBody>
      </p:sp>
    </p:spTree>
    <p:extLst>
      <p:ext uri="{BB962C8B-B14F-4D97-AF65-F5344CB8AC3E}">
        <p14:creationId xmlns:p14="http://schemas.microsoft.com/office/powerpoint/2010/main" val="1842097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26572DFE-4FBE-437D-AD97-ADD3A43B32A5}" type="slidenum">
              <a:rPr lang="en-US"/>
              <a:pPr/>
              <a:t>14</a:t>
            </a:fld>
            <a:endParaRPr lang="en-US"/>
          </a:p>
        </p:txBody>
      </p:sp>
      <p:sp>
        <p:nvSpPr>
          <p:cNvPr id="6146" name="Rectangle 2"/>
          <p:cNvSpPr>
            <a:spLocks noGrp="1" noChangeArrowheads="1"/>
          </p:cNvSpPr>
          <p:nvPr>
            <p:ph type="title"/>
          </p:nvPr>
        </p:nvSpPr>
        <p:spPr/>
        <p:txBody>
          <a:bodyPr/>
          <a:lstStyle/>
          <a:p>
            <a:r>
              <a:rPr lang="en-US"/>
              <a:t>Step 2: Obtaining Data</a:t>
            </a:r>
          </a:p>
        </p:txBody>
      </p:sp>
      <p:sp>
        <p:nvSpPr>
          <p:cNvPr id="6147" name="Rectangle 3"/>
          <p:cNvSpPr>
            <a:spLocks noGrp="1" noChangeArrowheads="1"/>
          </p:cNvSpPr>
          <p:nvPr>
            <p:ph type="body" idx="1"/>
          </p:nvPr>
        </p:nvSpPr>
        <p:spPr/>
        <p:txBody>
          <a:bodyPr/>
          <a:lstStyle/>
          <a:p>
            <a:r>
              <a:rPr lang="en-US"/>
              <a:t>Sources of primary data</a:t>
            </a:r>
          </a:p>
          <a:p>
            <a:pPr lvl="1"/>
            <a:r>
              <a:rPr lang="en-US"/>
              <a:t>Individual company research</a:t>
            </a:r>
          </a:p>
          <a:p>
            <a:pPr lvl="1"/>
            <a:r>
              <a:rPr lang="en-US"/>
              <a:t>Commercial research organizations</a:t>
            </a:r>
          </a:p>
          <a:p>
            <a:endParaRPr lang="en-US"/>
          </a:p>
        </p:txBody>
      </p:sp>
    </p:spTree>
    <p:extLst>
      <p:ext uri="{BB962C8B-B14F-4D97-AF65-F5344CB8AC3E}">
        <p14:creationId xmlns:p14="http://schemas.microsoft.com/office/powerpoint/2010/main" val="3318666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93ADD6A1-B0BD-459F-83D0-FA04600B7DEC}" type="slidenum">
              <a:rPr lang="en-US"/>
              <a:pPr/>
              <a:t>15</a:t>
            </a:fld>
            <a:endParaRPr lang="en-US"/>
          </a:p>
        </p:txBody>
      </p:sp>
      <p:sp>
        <p:nvSpPr>
          <p:cNvPr id="7170" name="Rectangle 2"/>
          <p:cNvSpPr>
            <a:spLocks noGrp="1" noChangeArrowheads="1"/>
          </p:cNvSpPr>
          <p:nvPr>
            <p:ph type="title"/>
          </p:nvPr>
        </p:nvSpPr>
        <p:spPr/>
        <p:txBody>
          <a:bodyPr/>
          <a:lstStyle/>
          <a:p>
            <a:r>
              <a:rPr lang="en-US"/>
              <a:t>Step 2: Obtaining Data</a:t>
            </a:r>
          </a:p>
        </p:txBody>
      </p:sp>
      <p:sp>
        <p:nvSpPr>
          <p:cNvPr id="7171" name="Rectangle 3"/>
          <p:cNvSpPr>
            <a:spLocks noGrp="1" noChangeArrowheads="1"/>
          </p:cNvSpPr>
          <p:nvPr>
            <p:ph type="body" idx="1"/>
          </p:nvPr>
        </p:nvSpPr>
        <p:spPr/>
        <p:txBody>
          <a:bodyPr/>
          <a:lstStyle/>
          <a:p>
            <a:r>
              <a:rPr lang="en-US" sz="2800"/>
              <a:t>3 methods to collect primary data</a:t>
            </a:r>
          </a:p>
          <a:p>
            <a:pPr lvl="1"/>
            <a:r>
              <a:rPr lang="en-US"/>
              <a:t>Survey method - information is gathered from people directly through the use of interviews or questionnaires. Most frequently used method.</a:t>
            </a:r>
          </a:p>
          <a:p>
            <a:pPr lvl="2"/>
            <a:r>
              <a:rPr lang="en-US"/>
              <a:t>Determine sample size - a part of the target population that is assumed to represent the entire population</a:t>
            </a:r>
          </a:p>
          <a:p>
            <a:pPr lvl="2"/>
            <a:r>
              <a:rPr lang="en-US"/>
              <a:t>Use personal interviews, focus groups, telephone interviews, mail survey, and online computers.</a:t>
            </a:r>
          </a:p>
        </p:txBody>
      </p:sp>
    </p:spTree>
    <p:extLst>
      <p:ext uri="{BB962C8B-B14F-4D97-AF65-F5344CB8AC3E}">
        <p14:creationId xmlns:p14="http://schemas.microsoft.com/office/powerpoint/2010/main" val="3052389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Interviews</a:t>
            </a:r>
            <a:endParaRPr lang="en-US" dirty="0"/>
          </a:p>
        </p:txBody>
      </p:sp>
      <p:sp>
        <p:nvSpPr>
          <p:cNvPr id="3" name="Content Placeholder 2"/>
          <p:cNvSpPr>
            <a:spLocks noGrp="1"/>
          </p:cNvSpPr>
          <p:nvPr>
            <p:ph idx="1"/>
          </p:nvPr>
        </p:nvSpPr>
        <p:spPr>
          <a:xfrm>
            <a:off x="685800" y="1295400"/>
            <a:ext cx="7772400" cy="4114800"/>
          </a:xfrm>
        </p:spPr>
        <p:txBody>
          <a:bodyPr/>
          <a:lstStyle/>
          <a:p>
            <a:r>
              <a:rPr lang="en-US" dirty="0" smtClean="0"/>
              <a:t>Questioning people face to face</a:t>
            </a:r>
          </a:p>
          <a:p>
            <a:r>
              <a:rPr lang="en-US" dirty="0" smtClean="0"/>
              <a:t>Expensive</a:t>
            </a:r>
          </a:p>
          <a:p>
            <a:r>
              <a:rPr lang="en-US" dirty="0" smtClean="0"/>
              <a:t>Originated in shopping malls</a:t>
            </a:r>
          </a:p>
          <a:p>
            <a:r>
              <a:rPr lang="en-US" dirty="0" smtClean="0"/>
              <a:t>Focus Group is a type of personal interview</a:t>
            </a:r>
          </a:p>
          <a:p>
            <a:pPr lvl="1"/>
            <a:r>
              <a:rPr lang="en-US" dirty="0" smtClean="0"/>
              <a:t>Involves 8 to 12 people </a:t>
            </a:r>
          </a:p>
          <a:p>
            <a:pPr lvl="1"/>
            <a:r>
              <a:rPr lang="en-US" dirty="0" smtClean="0"/>
              <a:t>Lead by a moderator</a:t>
            </a:r>
          </a:p>
          <a:p>
            <a:pPr lvl="1"/>
            <a:r>
              <a:rPr lang="en-US" dirty="0" smtClean="0"/>
              <a:t>Open discuss with questioning to evaluate advertising, product design, package design, or marketing strategy. </a:t>
            </a:r>
            <a:endParaRPr lang="en-US" dirty="0"/>
          </a:p>
        </p:txBody>
      </p:sp>
      <p:sp>
        <p:nvSpPr>
          <p:cNvPr id="4" name="Footer Placeholder 3"/>
          <p:cNvSpPr>
            <a:spLocks noGrp="1"/>
          </p:cNvSpPr>
          <p:nvPr>
            <p:ph type="ftr" sz="quarter" idx="11"/>
          </p:nvPr>
        </p:nvSpPr>
        <p:spPr/>
        <p:txBody>
          <a:bodyPr/>
          <a:lstStyle/>
          <a:p>
            <a:r>
              <a:rPr lang="en-US" smtClean="0"/>
              <a:t>ME Ch. 33</a:t>
            </a:r>
            <a:endParaRPr lang="en-US"/>
          </a:p>
        </p:txBody>
      </p:sp>
      <p:sp>
        <p:nvSpPr>
          <p:cNvPr id="5" name="Slide Number Placeholder 4"/>
          <p:cNvSpPr>
            <a:spLocks noGrp="1"/>
          </p:cNvSpPr>
          <p:nvPr>
            <p:ph type="sldNum" sz="quarter" idx="12"/>
          </p:nvPr>
        </p:nvSpPr>
        <p:spPr/>
        <p:txBody>
          <a:bodyPr/>
          <a:lstStyle/>
          <a:p>
            <a:fld id="{2512F8B3-2FA5-47C8-9D0B-EE3821CBBB71}" type="slidenum">
              <a:rPr lang="en-US" smtClean="0"/>
              <a:pPr/>
              <a:t>16</a:t>
            </a:fld>
            <a:endParaRPr lang="en-US"/>
          </a:p>
        </p:txBody>
      </p:sp>
    </p:spTree>
    <p:extLst>
      <p:ext uri="{BB962C8B-B14F-4D97-AF65-F5344CB8AC3E}">
        <p14:creationId xmlns:p14="http://schemas.microsoft.com/office/powerpoint/2010/main" val="3500937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Dominos Pizza Marketing Research for Product Improvement</a:t>
            </a:r>
            <a:endParaRPr lang="en-US" dirty="0"/>
          </a:p>
        </p:txBody>
      </p:sp>
      <p:sp>
        <p:nvSpPr>
          <p:cNvPr id="3" name="Content Placeholder 2"/>
          <p:cNvSpPr>
            <a:spLocks noGrp="1"/>
          </p:cNvSpPr>
          <p:nvPr>
            <p:ph idx="1"/>
          </p:nvPr>
        </p:nvSpPr>
        <p:spPr>
          <a:xfrm>
            <a:off x="685800" y="2362200"/>
            <a:ext cx="7772400" cy="4114800"/>
          </a:xfrm>
        </p:spPr>
        <p:txBody>
          <a:bodyPr/>
          <a:lstStyle/>
          <a:p>
            <a:r>
              <a:rPr lang="en-US" dirty="0" smtClean="0">
                <a:hlinkClick r:id="rId2"/>
              </a:rPr>
              <a:t>http://www.youtube.com/watch?v=AH5R56jILag</a:t>
            </a: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ME Ch. 33</a:t>
            </a:r>
            <a:endParaRPr lang="en-US"/>
          </a:p>
        </p:txBody>
      </p:sp>
      <p:sp>
        <p:nvSpPr>
          <p:cNvPr id="5" name="Slide Number Placeholder 4"/>
          <p:cNvSpPr>
            <a:spLocks noGrp="1"/>
          </p:cNvSpPr>
          <p:nvPr>
            <p:ph type="sldNum" sz="quarter" idx="12"/>
          </p:nvPr>
        </p:nvSpPr>
        <p:spPr/>
        <p:txBody>
          <a:bodyPr/>
          <a:lstStyle/>
          <a:p>
            <a:fld id="{2512F8B3-2FA5-47C8-9D0B-EE3821CBBB71}" type="slidenum">
              <a:rPr lang="en-US" smtClean="0"/>
              <a:pPr/>
              <a:t>17</a:t>
            </a:fld>
            <a:endParaRPr lang="en-US"/>
          </a:p>
        </p:txBody>
      </p:sp>
    </p:spTree>
    <p:extLst>
      <p:ext uri="{BB962C8B-B14F-4D97-AF65-F5344CB8AC3E}">
        <p14:creationId xmlns:p14="http://schemas.microsoft.com/office/powerpoint/2010/main" val="1216702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0E90B6B8-4AE7-4284-8B78-FEF7BA39F98D}" type="slidenum">
              <a:rPr lang="en-US"/>
              <a:pPr/>
              <a:t>18</a:t>
            </a:fld>
            <a:endParaRPr lang="en-US"/>
          </a:p>
        </p:txBody>
      </p:sp>
      <p:sp>
        <p:nvSpPr>
          <p:cNvPr id="8194" name="Rectangle 2"/>
          <p:cNvSpPr>
            <a:spLocks noGrp="1" noChangeArrowheads="1"/>
          </p:cNvSpPr>
          <p:nvPr>
            <p:ph type="title"/>
          </p:nvPr>
        </p:nvSpPr>
        <p:spPr>
          <a:xfrm>
            <a:off x="685800" y="304800"/>
            <a:ext cx="7772400" cy="1143000"/>
          </a:xfrm>
        </p:spPr>
        <p:txBody>
          <a:bodyPr/>
          <a:lstStyle/>
          <a:p>
            <a:r>
              <a:rPr lang="en-US"/>
              <a:t>Step 2: Obtaining Data</a:t>
            </a:r>
          </a:p>
        </p:txBody>
      </p:sp>
      <p:sp>
        <p:nvSpPr>
          <p:cNvPr id="8195" name="Rectangle 3"/>
          <p:cNvSpPr>
            <a:spLocks noGrp="1" noChangeArrowheads="1"/>
          </p:cNvSpPr>
          <p:nvPr>
            <p:ph type="body" idx="1"/>
          </p:nvPr>
        </p:nvSpPr>
        <p:spPr>
          <a:xfrm>
            <a:off x="685800" y="1295400"/>
            <a:ext cx="7772400" cy="4800600"/>
          </a:xfrm>
        </p:spPr>
        <p:txBody>
          <a:bodyPr/>
          <a:lstStyle/>
          <a:p>
            <a:pPr lvl="1"/>
            <a:r>
              <a:rPr lang="en-US"/>
              <a:t>Observation Method - the actions of people are observed and recorded. Used to get information about customer behavior or preferences.</a:t>
            </a:r>
          </a:p>
          <a:p>
            <a:pPr lvl="2"/>
            <a:r>
              <a:rPr lang="en-US"/>
              <a:t>Contrived situations - researchers can control the testing situation</a:t>
            </a:r>
          </a:p>
          <a:p>
            <a:pPr lvl="2"/>
            <a:r>
              <a:rPr lang="en-US"/>
              <a:t>Natural situations - customers or employees are viewed as they would normally act in a given situation. Traffic count - count people or cars as they pass the store.</a:t>
            </a:r>
          </a:p>
          <a:p>
            <a:pPr lvl="2"/>
            <a:r>
              <a:rPr lang="en-US"/>
              <a:t>Point of sale research - a combination of contrived and natural. Observe shoppers and decide which ones to choose as research subjects.</a:t>
            </a:r>
          </a:p>
        </p:txBody>
      </p:sp>
    </p:spTree>
    <p:extLst>
      <p:ext uri="{BB962C8B-B14F-4D97-AF65-F5344CB8AC3E}">
        <p14:creationId xmlns:p14="http://schemas.microsoft.com/office/powerpoint/2010/main" val="4246979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6967FB16-E7DF-43FD-9798-004FA5CE0951}" type="slidenum">
              <a:rPr lang="en-US"/>
              <a:pPr/>
              <a:t>19</a:t>
            </a:fld>
            <a:endParaRPr lang="en-US"/>
          </a:p>
        </p:txBody>
      </p:sp>
      <p:sp>
        <p:nvSpPr>
          <p:cNvPr id="9218" name="Rectangle 2"/>
          <p:cNvSpPr>
            <a:spLocks noGrp="1" noChangeArrowheads="1"/>
          </p:cNvSpPr>
          <p:nvPr>
            <p:ph type="title"/>
          </p:nvPr>
        </p:nvSpPr>
        <p:spPr/>
        <p:txBody>
          <a:bodyPr/>
          <a:lstStyle/>
          <a:p>
            <a:r>
              <a:rPr lang="en-US"/>
              <a:t>Step 2: Obtaining Data</a:t>
            </a:r>
          </a:p>
        </p:txBody>
      </p:sp>
      <p:sp>
        <p:nvSpPr>
          <p:cNvPr id="9219" name="Rectangle 3"/>
          <p:cNvSpPr>
            <a:spLocks noGrp="1" noChangeArrowheads="1"/>
          </p:cNvSpPr>
          <p:nvPr>
            <p:ph type="body" idx="1"/>
          </p:nvPr>
        </p:nvSpPr>
        <p:spPr/>
        <p:txBody>
          <a:bodyPr/>
          <a:lstStyle/>
          <a:p>
            <a:pPr lvl="1"/>
            <a:r>
              <a:rPr lang="en-US"/>
              <a:t>Experimental method - a research observes under controlled conditions the results of changing one or more marketing variables while keeping certain other variables constant. Often used to test new package designs, levels of media usage, and new promotions.</a:t>
            </a:r>
          </a:p>
        </p:txBody>
      </p:sp>
    </p:spTree>
    <p:extLst>
      <p:ext uri="{BB962C8B-B14F-4D97-AF65-F5344CB8AC3E}">
        <p14:creationId xmlns:p14="http://schemas.microsoft.com/office/powerpoint/2010/main" val="2502146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Marketing Information Systems</a:t>
            </a:r>
            <a:endParaRPr lang="en-US" dirty="0"/>
          </a:p>
        </p:txBody>
      </p:sp>
      <p:sp>
        <p:nvSpPr>
          <p:cNvPr id="3" name="Subtitle 2"/>
          <p:cNvSpPr>
            <a:spLocks noGrp="1"/>
          </p:cNvSpPr>
          <p:nvPr>
            <p:ph type="subTitle" idx="1"/>
          </p:nvPr>
        </p:nvSpPr>
        <p:spPr/>
        <p:txBody>
          <a:bodyPr/>
          <a:lstStyle/>
          <a:p>
            <a:r>
              <a:rPr lang="en-US" dirty="0" smtClean="0"/>
              <a:t>Chapter 28 and 29</a:t>
            </a:r>
            <a:endParaRPr lang="en-US" dirty="0"/>
          </a:p>
        </p:txBody>
      </p:sp>
    </p:spTree>
    <p:extLst>
      <p:ext uri="{BB962C8B-B14F-4D97-AF65-F5344CB8AC3E}">
        <p14:creationId xmlns:p14="http://schemas.microsoft.com/office/powerpoint/2010/main" val="1961751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D7C10EBF-0904-4D1D-A105-25FC2A2B7F55}" type="slidenum">
              <a:rPr lang="en-US"/>
              <a:pPr/>
              <a:t>20</a:t>
            </a:fld>
            <a:endParaRPr lang="en-US"/>
          </a:p>
        </p:txBody>
      </p:sp>
      <p:sp>
        <p:nvSpPr>
          <p:cNvPr id="10242" name="Rectangle 2"/>
          <p:cNvSpPr>
            <a:spLocks noGrp="1" noChangeArrowheads="1"/>
          </p:cNvSpPr>
          <p:nvPr>
            <p:ph type="title"/>
          </p:nvPr>
        </p:nvSpPr>
        <p:spPr/>
        <p:txBody>
          <a:bodyPr/>
          <a:lstStyle/>
          <a:p>
            <a:r>
              <a:rPr lang="en-US"/>
              <a:t>Step 3: Analyzing the Data</a:t>
            </a:r>
          </a:p>
        </p:txBody>
      </p:sp>
      <p:sp>
        <p:nvSpPr>
          <p:cNvPr id="10243" name="Rectangle 3"/>
          <p:cNvSpPr>
            <a:spLocks noGrp="1" noChangeArrowheads="1"/>
          </p:cNvSpPr>
          <p:nvPr>
            <p:ph type="body" idx="1"/>
          </p:nvPr>
        </p:nvSpPr>
        <p:spPr/>
        <p:txBody>
          <a:bodyPr/>
          <a:lstStyle/>
          <a:p>
            <a:r>
              <a:rPr lang="en-US"/>
              <a:t>Data analysis - the compiling, analyzing, and interpreting of the results of primary and secondary data collection.</a:t>
            </a:r>
          </a:p>
        </p:txBody>
      </p:sp>
    </p:spTree>
    <p:extLst>
      <p:ext uri="{BB962C8B-B14F-4D97-AF65-F5344CB8AC3E}">
        <p14:creationId xmlns:p14="http://schemas.microsoft.com/office/powerpoint/2010/main" val="2300998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2C2E58F1-3EA4-4F5C-A027-84A97E6E04A5}" type="slidenum">
              <a:rPr lang="en-US"/>
              <a:pPr/>
              <a:t>21</a:t>
            </a:fld>
            <a:endParaRPr lang="en-US"/>
          </a:p>
        </p:txBody>
      </p:sp>
      <p:sp>
        <p:nvSpPr>
          <p:cNvPr id="11266" name="Rectangle 2"/>
          <p:cNvSpPr>
            <a:spLocks noGrp="1" noChangeArrowheads="1"/>
          </p:cNvSpPr>
          <p:nvPr>
            <p:ph type="title"/>
          </p:nvPr>
        </p:nvSpPr>
        <p:spPr/>
        <p:txBody>
          <a:bodyPr/>
          <a:lstStyle/>
          <a:p>
            <a:r>
              <a:rPr lang="en-US"/>
              <a:t>Step 4: Recommendations</a:t>
            </a:r>
          </a:p>
        </p:txBody>
      </p:sp>
      <p:sp>
        <p:nvSpPr>
          <p:cNvPr id="11267" name="Rectangle 3"/>
          <p:cNvSpPr>
            <a:spLocks noGrp="1" noChangeArrowheads="1"/>
          </p:cNvSpPr>
          <p:nvPr>
            <p:ph type="body" idx="1"/>
          </p:nvPr>
        </p:nvSpPr>
        <p:spPr/>
        <p:txBody>
          <a:bodyPr/>
          <a:lstStyle/>
          <a:p>
            <a:r>
              <a:rPr lang="en-US"/>
              <a:t>Conclusions are presented in a report.</a:t>
            </a:r>
          </a:p>
          <a:p>
            <a:r>
              <a:rPr lang="en-US"/>
              <a:t>Recommendations must be clear and well supported by the research data.</a:t>
            </a:r>
          </a:p>
        </p:txBody>
      </p:sp>
    </p:spTree>
    <p:extLst>
      <p:ext uri="{BB962C8B-B14F-4D97-AF65-F5344CB8AC3E}">
        <p14:creationId xmlns:p14="http://schemas.microsoft.com/office/powerpoint/2010/main" val="2992038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7AFDB479-0D41-4F56-B057-F7C1B6502A4D}" type="slidenum">
              <a:rPr lang="en-US"/>
              <a:pPr/>
              <a:t>22</a:t>
            </a:fld>
            <a:endParaRPr lang="en-US"/>
          </a:p>
        </p:txBody>
      </p:sp>
      <p:sp>
        <p:nvSpPr>
          <p:cNvPr id="12290" name="Rectangle 2"/>
          <p:cNvSpPr>
            <a:spLocks noGrp="1" noChangeArrowheads="1"/>
          </p:cNvSpPr>
          <p:nvPr>
            <p:ph type="title"/>
          </p:nvPr>
        </p:nvSpPr>
        <p:spPr/>
        <p:txBody>
          <a:bodyPr/>
          <a:lstStyle/>
          <a:p>
            <a:r>
              <a:rPr lang="en-US"/>
              <a:t>Step 5: Applying Results</a:t>
            </a:r>
          </a:p>
        </p:txBody>
      </p:sp>
      <p:sp>
        <p:nvSpPr>
          <p:cNvPr id="12291" name="Rectangle 3"/>
          <p:cNvSpPr>
            <a:spLocks noGrp="1" noChangeArrowheads="1"/>
          </p:cNvSpPr>
          <p:nvPr>
            <p:ph type="body" idx="1"/>
          </p:nvPr>
        </p:nvSpPr>
        <p:spPr/>
        <p:txBody>
          <a:bodyPr/>
          <a:lstStyle/>
          <a:p>
            <a:r>
              <a:rPr lang="en-US"/>
              <a:t>Use the research report to make decisions about next actions to take regarding the problem.</a:t>
            </a:r>
          </a:p>
          <a:p>
            <a:pPr lvl="1"/>
            <a:r>
              <a:rPr lang="en-US"/>
              <a:t>Inconclusive research - research does not help to solve the problem</a:t>
            </a:r>
          </a:p>
          <a:p>
            <a:pPr lvl="1"/>
            <a:r>
              <a:rPr lang="en-US"/>
              <a:t>Additional research may be needed</a:t>
            </a:r>
          </a:p>
          <a:p>
            <a:pPr lvl="1"/>
            <a:r>
              <a:rPr lang="en-US"/>
              <a:t>Research suggests specific course of action</a:t>
            </a:r>
          </a:p>
        </p:txBody>
      </p:sp>
    </p:spTree>
    <p:extLst>
      <p:ext uri="{BB962C8B-B14F-4D97-AF65-F5344CB8AC3E}">
        <p14:creationId xmlns:p14="http://schemas.microsoft.com/office/powerpoint/2010/main" val="3528820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C836C5AD-5DB5-4639-819E-4821FB884A48}" type="slidenum">
              <a:rPr lang="en-US"/>
              <a:pPr/>
              <a:t>23</a:t>
            </a:fld>
            <a:endParaRPr lang="en-US"/>
          </a:p>
        </p:txBody>
      </p:sp>
      <p:sp>
        <p:nvSpPr>
          <p:cNvPr id="13314" name="Rectangle 2"/>
          <p:cNvSpPr>
            <a:spLocks noGrp="1" noChangeArrowheads="1"/>
          </p:cNvSpPr>
          <p:nvPr>
            <p:ph type="title"/>
          </p:nvPr>
        </p:nvSpPr>
        <p:spPr/>
        <p:txBody>
          <a:bodyPr/>
          <a:lstStyle/>
          <a:p>
            <a:r>
              <a:rPr lang="en-US"/>
              <a:t>Constructing the Questionnaire</a:t>
            </a:r>
          </a:p>
        </p:txBody>
      </p:sp>
      <p:sp>
        <p:nvSpPr>
          <p:cNvPr id="13315" name="Rectangle 3"/>
          <p:cNvSpPr>
            <a:spLocks noGrp="1" noChangeArrowheads="1"/>
          </p:cNvSpPr>
          <p:nvPr>
            <p:ph type="body" idx="1"/>
          </p:nvPr>
        </p:nvSpPr>
        <p:spPr/>
        <p:txBody>
          <a:bodyPr/>
          <a:lstStyle/>
          <a:p>
            <a:r>
              <a:rPr lang="en-US"/>
              <a:t>Questionnaires should provide data that is valid - data should measure what it was intended to measure.</a:t>
            </a:r>
          </a:p>
          <a:p>
            <a:r>
              <a:rPr lang="en-US"/>
              <a:t>Questionnaires should have reliability - questions should ask the same type of information from all the respondents.</a:t>
            </a:r>
          </a:p>
        </p:txBody>
      </p:sp>
    </p:spTree>
    <p:extLst>
      <p:ext uri="{BB962C8B-B14F-4D97-AF65-F5344CB8AC3E}">
        <p14:creationId xmlns:p14="http://schemas.microsoft.com/office/powerpoint/2010/main" val="667265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352503BF-C452-4D17-9C97-FB4A9DF1E6E6}" type="slidenum">
              <a:rPr lang="en-US"/>
              <a:pPr/>
              <a:t>24</a:t>
            </a:fld>
            <a:endParaRPr lang="en-US"/>
          </a:p>
        </p:txBody>
      </p:sp>
      <p:sp>
        <p:nvSpPr>
          <p:cNvPr id="14338" name="Rectangle 2"/>
          <p:cNvSpPr>
            <a:spLocks noGrp="1" noChangeArrowheads="1"/>
          </p:cNvSpPr>
          <p:nvPr>
            <p:ph type="title"/>
          </p:nvPr>
        </p:nvSpPr>
        <p:spPr/>
        <p:txBody>
          <a:bodyPr/>
          <a:lstStyle/>
          <a:p>
            <a:r>
              <a:rPr lang="en-US"/>
              <a:t>Writing Questions</a:t>
            </a:r>
          </a:p>
        </p:txBody>
      </p:sp>
      <p:sp>
        <p:nvSpPr>
          <p:cNvPr id="14339" name="Rectangle 3"/>
          <p:cNvSpPr>
            <a:spLocks noGrp="1" noChangeArrowheads="1"/>
          </p:cNvSpPr>
          <p:nvPr>
            <p:ph type="body" idx="1"/>
          </p:nvPr>
        </p:nvSpPr>
        <p:spPr>
          <a:xfrm>
            <a:off x="685800" y="1676400"/>
            <a:ext cx="7772400" cy="4419600"/>
          </a:xfrm>
        </p:spPr>
        <p:txBody>
          <a:bodyPr/>
          <a:lstStyle/>
          <a:p>
            <a:r>
              <a:rPr lang="en-US" sz="2800"/>
              <a:t>Open ended - ask respondents to construct their own response to a question. </a:t>
            </a:r>
          </a:p>
          <a:p>
            <a:pPr lvl="1"/>
            <a:r>
              <a:rPr lang="en-US" sz="2400"/>
              <a:t>“How can we serve you better?”</a:t>
            </a:r>
          </a:p>
          <a:p>
            <a:pPr lvl="1"/>
            <a:r>
              <a:rPr lang="en-US" sz="2400"/>
              <a:t>Difficult to categorize and tabulate</a:t>
            </a:r>
          </a:p>
          <a:p>
            <a:r>
              <a:rPr lang="en-US"/>
              <a:t> </a:t>
            </a:r>
            <a:r>
              <a:rPr lang="en-US" sz="2800"/>
              <a:t>Close Ended - ask respondents to choose answers from possibilities given on a questionnaire.</a:t>
            </a:r>
          </a:p>
          <a:p>
            <a:pPr lvl="1"/>
            <a:r>
              <a:rPr lang="en-US" sz="2400"/>
              <a:t> multiple choice, </a:t>
            </a:r>
            <a:r>
              <a:rPr lang="en-US"/>
              <a:t>yes/no </a:t>
            </a:r>
            <a:r>
              <a:rPr lang="en-US" sz="2400"/>
              <a:t>or rating questions.</a:t>
            </a:r>
          </a:p>
        </p:txBody>
      </p:sp>
    </p:spTree>
    <p:extLst>
      <p:ext uri="{BB962C8B-B14F-4D97-AF65-F5344CB8AC3E}">
        <p14:creationId xmlns:p14="http://schemas.microsoft.com/office/powerpoint/2010/main" val="1135128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ME Ch. 33</a:t>
            </a:r>
          </a:p>
        </p:txBody>
      </p:sp>
      <p:sp>
        <p:nvSpPr>
          <p:cNvPr id="5" name="Slide Number Placeholder 5"/>
          <p:cNvSpPr>
            <a:spLocks noGrp="1"/>
          </p:cNvSpPr>
          <p:nvPr>
            <p:ph type="sldNum" sz="quarter" idx="12"/>
          </p:nvPr>
        </p:nvSpPr>
        <p:spPr/>
        <p:txBody>
          <a:bodyPr/>
          <a:lstStyle/>
          <a:p>
            <a:fld id="{D8F8FCDD-9637-43F1-9999-00F9DFA42F9C}" type="slidenum">
              <a:rPr lang="en-US"/>
              <a:pPr/>
              <a:t>25</a:t>
            </a:fld>
            <a:endParaRPr lang="en-US"/>
          </a:p>
        </p:txBody>
      </p:sp>
      <p:sp>
        <p:nvSpPr>
          <p:cNvPr id="15362" name="Rectangle 2"/>
          <p:cNvSpPr>
            <a:spLocks noGrp="1" noChangeArrowheads="1"/>
          </p:cNvSpPr>
          <p:nvPr>
            <p:ph type="title"/>
          </p:nvPr>
        </p:nvSpPr>
        <p:spPr>
          <a:xfrm>
            <a:off x="685800" y="381000"/>
            <a:ext cx="7772400" cy="1143000"/>
          </a:xfrm>
        </p:spPr>
        <p:txBody>
          <a:bodyPr/>
          <a:lstStyle/>
          <a:p>
            <a:r>
              <a:rPr lang="en-US"/>
              <a:t>Writing Questionnaires</a:t>
            </a:r>
          </a:p>
        </p:txBody>
      </p:sp>
      <p:sp>
        <p:nvSpPr>
          <p:cNvPr id="15363" name="Rectangle 3"/>
          <p:cNvSpPr>
            <a:spLocks noGrp="1" noChangeArrowheads="1"/>
          </p:cNvSpPr>
          <p:nvPr>
            <p:ph type="body" idx="1"/>
          </p:nvPr>
        </p:nvSpPr>
        <p:spPr>
          <a:xfrm>
            <a:off x="685800" y="1447800"/>
            <a:ext cx="7772400" cy="5029200"/>
          </a:xfrm>
        </p:spPr>
        <p:txBody>
          <a:bodyPr/>
          <a:lstStyle/>
          <a:p>
            <a:r>
              <a:rPr lang="en-US" sz="2800"/>
              <a:t>Formatting</a:t>
            </a:r>
          </a:p>
          <a:p>
            <a:pPr lvl="1"/>
            <a:r>
              <a:rPr lang="en-US" sz="2400"/>
              <a:t>have different types of questions</a:t>
            </a:r>
          </a:p>
          <a:p>
            <a:pPr lvl="1"/>
            <a:r>
              <a:rPr lang="en-US" sz="2400"/>
              <a:t>clear directions for completing questionnaire</a:t>
            </a:r>
          </a:p>
          <a:p>
            <a:pPr lvl="1"/>
            <a:r>
              <a:rPr lang="en-US" sz="2400"/>
              <a:t>excellent visual appearance and design</a:t>
            </a:r>
          </a:p>
          <a:p>
            <a:pPr lvl="1"/>
            <a:r>
              <a:rPr lang="en-US" sz="2400"/>
              <a:t>number all sections</a:t>
            </a:r>
          </a:p>
          <a:p>
            <a:pPr lvl="1"/>
            <a:r>
              <a:rPr lang="en-US" sz="2400"/>
              <a:t>refer to additional pages if necessary</a:t>
            </a:r>
          </a:p>
          <a:p>
            <a:r>
              <a:rPr lang="en-US" sz="2800"/>
              <a:t>Distribution</a:t>
            </a:r>
          </a:p>
          <a:p>
            <a:pPr lvl="1"/>
            <a:r>
              <a:rPr lang="en-US" sz="2400"/>
              <a:t>Mail first class</a:t>
            </a:r>
          </a:p>
          <a:p>
            <a:pPr lvl="1"/>
            <a:r>
              <a:rPr lang="en-US" sz="2400"/>
              <a:t>Hand signed cover letter explaining purpose of questionnaire</a:t>
            </a:r>
          </a:p>
          <a:p>
            <a:pPr lvl="1"/>
            <a:r>
              <a:rPr lang="en-US" sz="2400"/>
              <a:t>Postage paid return envelope</a:t>
            </a:r>
          </a:p>
          <a:p>
            <a:pPr lvl="1"/>
            <a:endParaRPr lang="en-US" sz="2400"/>
          </a:p>
          <a:p>
            <a:pPr lvl="1"/>
            <a:endParaRPr lang="en-US"/>
          </a:p>
        </p:txBody>
      </p:sp>
    </p:spTree>
    <p:extLst>
      <p:ext uri="{BB962C8B-B14F-4D97-AF65-F5344CB8AC3E}">
        <p14:creationId xmlns:p14="http://schemas.microsoft.com/office/powerpoint/2010/main" val="1151114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Research</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What</a:t>
            </a:r>
          </a:p>
          <a:p>
            <a:pPr lvl="3">
              <a:buFont typeface="Arial" pitchFamily="34" charset="0"/>
              <a:buChar char="•"/>
            </a:pPr>
            <a:r>
              <a:rPr lang="en-US" dirty="0" smtClean="0"/>
              <a:t>Is the process  and methods used to gather information, analyze it, and report findings related to marketing  goods and services. </a:t>
            </a:r>
            <a:endParaRPr lang="en-US" dirty="0"/>
          </a:p>
          <a:p>
            <a:pPr>
              <a:buFont typeface="Arial" pitchFamily="34" charset="0"/>
              <a:buChar char="•"/>
            </a:pPr>
            <a:r>
              <a:rPr lang="en-US" dirty="0" smtClean="0"/>
              <a:t>Who</a:t>
            </a:r>
          </a:p>
          <a:p>
            <a:pPr lvl="3">
              <a:buFont typeface="Arial" pitchFamily="34" charset="0"/>
              <a:buChar char="•"/>
            </a:pPr>
            <a:r>
              <a:rPr lang="en-US" dirty="0" smtClean="0"/>
              <a:t>Small businesses- do not have a specific department dedicated to MR. MR is done informally by owners, managers, employees or hire outside services. </a:t>
            </a:r>
          </a:p>
          <a:p>
            <a:pPr lvl="3">
              <a:buFont typeface="Arial" pitchFamily="34" charset="0"/>
              <a:buChar char="•"/>
            </a:pPr>
            <a:r>
              <a:rPr lang="en-US" dirty="0" smtClean="0"/>
              <a:t>Large businesses- have specific research departments or hire outside consulting firms</a:t>
            </a:r>
          </a:p>
          <a:p>
            <a:pPr lvl="3">
              <a:buFont typeface="Arial" pitchFamily="34" charset="0"/>
              <a:buChar char="•"/>
            </a:pPr>
            <a:r>
              <a:rPr lang="en-US" dirty="0" smtClean="0"/>
              <a:t>6.2 billion spent annually on research</a:t>
            </a:r>
          </a:p>
        </p:txBody>
      </p:sp>
    </p:spTree>
    <p:extLst>
      <p:ext uri="{BB962C8B-B14F-4D97-AF65-F5344CB8AC3E}">
        <p14:creationId xmlns:p14="http://schemas.microsoft.com/office/powerpoint/2010/main" val="2620027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Marketing Research is Important?</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Avoid costly marketing mistakes</a:t>
            </a:r>
          </a:p>
          <a:p>
            <a:pPr>
              <a:buFont typeface="Arial" pitchFamily="34" charset="0"/>
              <a:buChar char="•"/>
            </a:pPr>
            <a:r>
              <a:rPr lang="en-US" dirty="0" smtClean="0"/>
              <a:t>Increase sales and profits</a:t>
            </a:r>
          </a:p>
          <a:p>
            <a:pPr>
              <a:buFont typeface="Arial" pitchFamily="34" charset="0"/>
              <a:buChar char="•"/>
            </a:pPr>
            <a:r>
              <a:rPr lang="en-US" dirty="0" smtClean="0"/>
              <a:t>Helps manage and make 4P decisions</a:t>
            </a:r>
          </a:p>
          <a:p>
            <a:pPr>
              <a:buFont typeface="Arial" pitchFamily="34" charset="0"/>
              <a:buChar char="•"/>
            </a:pPr>
            <a:r>
              <a:rPr lang="en-US" dirty="0" smtClean="0"/>
              <a:t>Keep track of what competitors are doing</a:t>
            </a:r>
          </a:p>
          <a:p>
            <a:pPr>
              <a:buFont typeface="Arial" pitchFamily="34" charset="0"/>
              <a:buChar char="•"/>
            </a:pPr>
            <a:r>
              <a:rPr lang="en-US" dirty="0" smtClean="0"/>
              <a:t>Know what’s going on in the market</a:t>
            </a:r>
          </a:p>
          <a:p>
            <a:pPr lvl="2">
              <a:buFont typeface="Arial" pitchFamily="34" charset="0"/>
              <a:buChar char="•"/>
            </a:pPr>
            <a:r>
              <a:rPr lang="en-US" dirty="0" smtClean="0"/>
              <a:t>New trends</a:t>
            </a:r>
          </a:p>
          <a:p>
            <a:pPr lvl="2">
              <a:buFont typeface="Arial" pitchFamily="34" charset="0"/>
              <a:buChar char="•"/>
            </a:pPr>
            <a:r>
              <a:rPr lang="en-US" dirty="0" smtClean="0"/>
              <a:t>Consumer preferences</a:t>
            </a:r>
          </a:p>
          <a:p>
            <a:pPr lvl="2">
              <a:buFont typeface="Arial" pitchFamily="34" charset="0"/>
              <a:buChar char="•"/>
            </a:pPr>
            <a:r>
              <a:rPr lang="en-US" dirty="0" smtClean="0"/>
              <a:t>Customer satisfaction</a:t>
            </a:r>
          </a:p>
          <a:p>
            <a:pPr lvl="2">
              <a:buFont typeface="Arial" pitchFamily="34" charset="0"/>
              <a:buChar char="•"/>
            </a:pPr>
            <a:endParaRPr lang="en-US" dirty="0"/>
          </a:p>
        </p:txBody>
      </p:sp>
    </p:spTree>
    <p:extLst>
      <p:ext uri="{BB962C8B-B14F-4D97-AF65-F5344CB8AC3E}">
        <p14:creationId xmlns:p14="http://schemas.microsoft.com/office/powerpoint/2010/main" val="100203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r>
              <a:rPr lang="en-US" dirty="0" smtClean="0"/>
              <a:t>Follow research process</a:t>
            </a:r>
          </a:p>
          <a:p>
            <a:r>
              <a:rPr lang="en-US" dirty="0" smtClean="0"/>
              <a:t>3 main ways to collect primary data- survey, observations, experimental methods</a:t>
            </a:r>
          </a:p>
          <a:p>
            <a:r>
              <a:rPr lang="en-US" dirty="0" smtClean="0"/>
              <a:t>Internet is a source of secondary data</a:t>
            </a:r>
            <a:endParaRPr lang="en-US" dirty="0"/>
          </a:p>
        </p:txBody>
      </p:sp>
    </p:spTree>
    <p:extLst>
      <p:ext uri="{BB962C8B-B14F-4D97-AF65-F5344CB8AC3E}">
        <p14:creationId xmlns:p14="http://schemas.microsoft.com/office/powerpoint/2010/main" val="3243433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Information Systems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Data that is collected,  sorted and stored so the results can be put to good use</a:t>
            </a:r>
          </a:p>
          <a:p>
            <a:pPr>
              <a:buFont typeface="Arial" pitchFamily="34" charset="0"/>
              <a:buChar char="•"/>
            </a:pPr>
            <a:r>
              <a:rPr lang="en-US" dirty="0" smtClean="0"/>
              <a:t>Databases are created with all types of information that is collected</a:t>
            </a:r>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r>
              <a:rPr lang="en-US" sz="2400" dirty="0" smtClean="0">
                <a:hlinkClick r:id="rId2"/>
              </a:rPr>
              <a:t>60 minutes data brokers</a:t>
            </a:r>
            <a:endParaRPr lang="en-US" sz="2400" dirty="0"/>
          </a:p>
        </p:txBody>
      </p:sp>
    </p:spTree>
    <p:extLst>
      <p:ext uri="{BB962C8B-B14F-4D97-AF65-F5344CB8AC3E}">
        <p14:creationId xmlns:p14="http://schemas.microsoft.com/office/powerpoint/2010/main" val="1690376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pPr>
              <a:buFont typeface="Arial" pitchFamily="34" charset="0"/>
              <a:buChar char="•"/>
            </a:pPr>
            <a:r>
              <a:rPr lang="en-US" dirty="0" smtClean="0"/>
              <a:t>Qualitative vs. Quantitative</a:t>
            </a:r>
          </a:p>
          <a:p>
            <a:pPr>
              <a:buFont typeface="Arial" pitchFamily="34" charset="0"/>
              <a:buChar char="•"/>
            </a:pPr>
            <a:r>
              <a:rPr lang="en-US" dirty="0" smtClean="0"/>
              <a:t>Attitude Research</a:t>
            </a:r>
          </a:p>
          <a:p>
            <a:pPr lvl="2">
              <a:buFont typeface="Arial" pitchFamily="34" charset="0"/>
              <a:buChar char="•"/>
            </a:pPr>
            <a:r>
              <a:rPr lang="en-US" dirty="0" smtClean="0"/>
              <a:t>Opinion research</a:t>
            </a:r>
          </a:p>
          <a:p>
            <a:pPr lvl="2">
              <a:buFont typeface="Arial" pitchFamily="34" charset="0"/>
              <a:buChar char="•"/>
            </a:pPr>
            <a:r>
              <a:rPr lang="en-US" dirty="0" smtClean="0"/>
              <a:t>Determine how people feel</a:t>
            </a:r>
          </a:p>
          <a:p>
            <a:pPr lvl="3">
              <a:buFont typeface="Arial" pitchFamily="34" charset="0"/>
              <a:buChar char="•"/>
            </a:pPr>
            <a:r>
              <a:rPr lang="en-US" dirty="0" smtClean="0"/>
              <a:t>Typically a satisfaction survey</a:t>
            </a:r>
          </a:p>
          <a:p>
            <a:pPr lvl="3">
              <a:buFont typeface="Arial" pitchFamily="34" charset="0"/>
              <a:buChar char="•"/>
            </a:pPr>
            <a:r>
              <a:rPr lang="en-US" dirty="0" smtClean="0"/>
              <a:t>Focus Groups</a:t>
            </a:r>
          </a:p>
          <a:p>
            <a:pPr>
              <a:buFont typeface="Arial" pitchFamily="34" charset="0"/>
              <a:buChar char="•"/>
            </a:pPr>
            <a:r>
              <a:rPr lang="en-US" dirty="0" smtClean="0"/>
              <a:t>Market Intelligence</a:t>
            </a:r>
          </a:p>
          <a:p>
            <a:pPr lvl="2">
              <a:buFont typeface="Arial" pitchFamily="34" charset="0"/>
              <a:buChar char="•"/>
            </a:pPr>
            <a:r>
              <a:rPr lang="en-US" dirty="0" smtClean="0"/>
              <a:t>Size and location of market</a:t>
            </a:r>
          </a:p>
          <a:p>
            <a:pPr lvl="2">
              <a:buFont typeface="Arial" pitchFamily="34" charset="0"/>
              <a:buChar char="•"/>
            </a:pPr>
            <a:r>
              <a:rPr lang="en-US" dirty="0" smtClean="0"/>
              <a:t>Competition</a:t>
            </a:r>
          </a:p>
          <a:p>
            <a:pPr lvl="2">
              <a:buFont typeface="Arial" pitchFamily="34" charset="0"/>
              <a:buChar char="•"/>
            </a:pPr>
            <a:r>
              <a:rPr lang="en-US" dirty="0" smtClean="0"/>
              <a:t>Market segmentation</a:t>
            </a:r>
          </a:p>
          <a:p>
            <a:pPr lvl="2">
              <a:buFont typeface="Arial" pitchFamily="34" charset="0"/>
              <a:buChar char="•"/>
            </a:pPr>
            <a:r>
              <a:rPr lang="en-US" dirty="0" smtClean="0"/>
              <a:t>Helps define potential target markets</a:t>
            </a:r>
          </a:p>
          <a:p>
            <a:pPr lvl="2">
              <a:buFont typeface="Arial" pitchFamily="34" charset="0"/>
              <a:buChar char="•"/>
            </a:pPr>
            <a:r>
              <a:rPr lang="en-US" dirty="0" smtClean="0"/>
              <a:t>Sales </a:t>
            </a:r>
            <a:r>
              <a:rPr lang="en-US" dirty="0" smtClean="0"/>
              <a:t>forecasting</a:t>
            </a:r>
            <a:endParaRPr lang="en-US" dirty="0" smtClean="0"/>
          </a:p>
          <a:p>
            <a:pPr lvl="2">
              <a:buFont typeface="Arial" pitchFamily="34" charset="0"/>
              <a:buChar char="•"/>
            </a:pPr>
            <a:endParaRPr lang="en-US" dirty="0" smtClean="0"/>
          </a:p>
          <a:p>
            <a:pPr lvl="2">
              <a:buFont typeface="Arial" pitchFamily="34" charset="0"/>
              <a:buChar char="•"/>
            </a:pPr>
            <a:endParaRPr lang="en-US" dirty="0" smtClean="0"/>
          </a:p>
        </p:txBody>
      </p:sp>
      <p:sp>
        <p:nvSpPr>
          <p:cNvPr id="4" name="Content Placeholder 3"/>
          <p:cNvSpPr>
            <a:spLocks noGrp="1"/>
          </p:cNvSpPr>
          <p:nvPr>
            <p:ph sz="half" idx="2"/>
          </p:nvPr>
        </p:nvSpPr>
        <p:spPr/>
        <p:txBody>
          <a:bodyPr>
            <a:normAutofit fontScale="77500" lnSpcReduction="20000"/>
          </a:bodyPr>
          <a:lstStyle/>
          <a:p>
            <a:pPr>
              <a:buFont typeface="Arial" pitchFamily="34" charset="0"/>
              <a:buChar char="•"/>
            </a:pPr>
            <a:r>
              <a:rPr lang="en-US" dirty="0"/>
              <a:t>Media </a:t>
            </a:r>
            <a:r>
              <a:rPr lang="en-US" dirty="0" smtClean="0"/>
              <a:t>Research</a:t>
            </a:r>
          </a:p>
          <a:p>
            <a:pPr lvl="2">
              <a:buFont typeface="Arial" pitchFamily="34" charset="0"/>
              <a:buChar char="•"/>
            </a:pPr>
            <a:r>
              <a:rPr lang="en-US" dirty="0" smtClean="0"/>
              <a:t>Advertising research</a:t>
            </a:r>
          </a:p>
          <a:p>
            <a:pPr lvl="2">
              <a:buFont typeface="Arial" pitchFamily="34" charset="0"/>
              <a:buChar char="•"/>
            </a:pPr>
            <a:r>
              <a:rPr lang="en-US" dirty="0" smtClean="0"/>
              <a:t>Focuses on issues of media effectiveness, selection, frequency, and ratings</a:t>
            </a:r>
          </a:p>
          <a:p>
            <a:pPr lvl="2">
              <a:buFont typeface="Arial" pitchFamily="34" charset="0"/>
              <a:buChar char="•"/>
            </a:pPr>
            <a:r>
              <a:rPr lang="en-US" dirty="0" smtClean="0"/>
              <a:t>Determine which media outlets to advertise in</a:t>
            </a:r>
            <a:endParaRPr lang="en-US" dirty="0"/>
          </a:p>
          <a:p>
            <a:pPr>
              <a:buFont typeface="Arial" pitchFamily="34" charset="0"/>
              <a:buChar char="•"/>
            </a:pPr>
            <a:r>
              <a:rPr lang="en-US" dirty="0"/>
              <a:t>Product </a:t>
            </a:r>
            <a:r>
              <a:rPr lang="en-US" dirty="0" smtClean="0"/>
              <a:t>Research</a:t>
            </a:r>
          </a:p>
          <a:p>
            <a:pPr lvl="2">
              <a:buFont typeface="Arial" pitchFamily="34" charset="0"/>
              <a:buChar char="•"/>
            </a:pPr>
            <a:r>
              <a:rPr lang="en-US" dirty="0" smtClean="0"/>
              <a:t>Evaluating product design, packaging, product usage, and consumer acceptance of new products.</a:t>
            </a:r>
          </a:p>
          <a:p>
            <a:pPr lvl="3">
              <a:buFont typeface="Arial" pitchFamily="34" charset="0"/>
              <a:buChar char="•"/>
            </a:pPr>
            <a:r>
              <a:rPr lang="en-US" dirty="0" smtClean="0"/>
              <a:t>Product testing</a:t>
            </a:r>
          </a:p>
          <a:p>
            <a:pPr lvl="3">
              <a:buFont typeface="Arial" pitchFamily="34" charset="0"/>
              <a:buChar char="•"/>
            </a:pPr>
            <a:r>
              <a:rPr lang="en-US" dirty="0" smtClean="0"/>
              <a:t>Focus groups</a:t>
            </a:r>
          </a:p>
          <a:p>
            <a:pPr marL="466344" lvl="3" indent="0">
              <a:buNone/>
            </a:pPr>
            <a:endParaRPr lang="en-US" dirty="0"/>
          </a:p>
          <a:p>
            <a:endParaRPr lang="en-US" dirty="0"/>
          </a:p>
        </p:txBody>
      </p:sp>
      <p:sp>
        <p:nvSpPr>
          <p:cNvPr id="2" name="Title 1"/>
          <p:cNvSpPr>
            <a:spLocks noGrp="1"/>
          </p:cNvSpPr>
          <p:nvPr>
            <p:ph type="title"/>
          </p:nvPr>
        </p:nvSpPr>
        <p:spPr/>
        <p:txBody>
          <a:bodyPr/>
          <a:lstStyle/>
          <a:p>
            <a:r>
              <a:rPr lang="en-US" dirty="0" smtClean="0"/>
              <a:t>Types of Marketing Research</a:t>
            </a:r>
            <a:endParaRPr lang="en-US" dirty="0"/>
          </a:p>
        </p:txBody>
      </p:sp>
    </p:spTree>
    <p:extLst>
      <p:ext uri="{BB962C8B-B14F-4D97-AF65-F5344CB8AC3E}">
        <p14:creationId xmlns:p14="http://schemas.microsoft.com/office/powerpoint/2010/main" val="2875417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2"/>
          </p:nvPr>
        </p:nvSpPr>
        <p:spPr/>
        <p:txBody>
          <a:bodyPr/>
          <a:lstStyle/>
          <a:p>
            <a:endParaRPr lang="en-US"/>
          </a:p>
        </p:txBody>
      </p:sp>
      <p:sp>
        <p:nvSpPr>
          <p:cNvPr id="4" name="Title 3"/>
          <p:cNvSpPr>
            <a:spLocks noGrp="1"/>
          </p:cNvSpPr>
          <p:nvPr>
            <p:ph type="title"/>
          </p:nvPr>
        </p:nvSpPr>
        <p:spPr/>
        <p:txBody>
          <a:bodyPr/>
          <a:lstStyle/>
          <a:p>
            <a:r>
              <a:rPr lang="en-US" dirty="0" smtClean="0"/>
              <a:t>Complete page 241 and 242 in Workbook</a:t>
            </a:r>
            <a:endParaRPr lang="en-US" dirty="0"/>
          </a:p>
        </p:txBody>
      </p:sp>
    </p:spTree>
    <p:extLst>
      <p:ext uri="{BB962C8B-B14F-4D97-AF65-F5344CB8AC3E}">
        <p14:creationId xmlns:p14="http://schemas.microsoft.com/office/powerpoint/2010/main" val="1671300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Marketing Research Limitations</a:t>
            </a:r>
            <a:endParaRPr lang="en-US" dirty="0"/>
          </a:p>
        </p:txBody>
      </p:sp>
      <p:sp>
        <p:nvSpPr>
          <p:cNvPr id="5" name="Content Placeholder 4"/>
          <p:cNvSpPr>
            <a:spLocks noGrp="1"/>
          </p:cNvSpPr>
          <p:nvPr>
            <p:ph idx="1"/>
          </p:nvPr>
        </p:nvSpPr>
        <p:spPr/>
        <p:txBody>
          <a:bodyPr/>
          <a:lstStyle/>
          <a:p>
            <a:pPr>
              <a:buFont typeface="Arial" pitchFamily="34" charset="0"/>
              <a:buChar char="•"/>
            </a:pPr>
            <a:r>
              <a:rPr lang="en-US" dirty="0" smtClean="0"/>
              <a:t>Limited by money and time</a:t>
            </a:r>
          </a:p>
          <a:p>
            <a:pPr>
              <a:buFont typeface="Arial" pitchFamily="34" charset="0"/>
              <a:buChar char="•"/>
            </a:pPr>
            <a:r>
              <a:rPr lang="en-US" dirty="0" smtClean="0"/>
              <a:t>Personnel needed</a:t>
            </a:r>
            <a:endParaRPr lang="en-US" dirty="0"/>
          </a:p>
        </p:txBody>
      </p:sp>
    </p:spTree>
    <p:extLst>
      <p:ext uri="{BB962C8B-B14F-4D97-AF65-F5344CB8AC3E}">
        <p14:creationId xmlns:p14="http://schemas.microsoft.com/office/powerpoint/2010/main" val="1889903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674</TotalTime>
  <Words>1049</Words>
  <Application>Microsoft Office PowerPoint</Application>
  <PresentationFormat>On-screen Show (4:3)</PresentationFormat>
  <Paragraphs>168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Bell Ringer</vt:lpstr>
      <vt:lpstr>Marketing Information Systems</vt:lpstr>
      <vt:lpstr>Marketing Research</vt:lpstr>
      <vt:lpstr>Why Marketing Research is Important?</vt:lpstr>
      <vt:lpstr>How</vt:lpstr>
      <vt:lpstr>Marketing Information Systems</vt:lpstr>
      <vt:lpstr>Types of Marketing Research</vt:lpstr>
      <vt:lpstr>Complete page 241 and 242 in Workbook</vt:lpstr>
      <vt:lpstr>Marketing Research Limitations</vt:lpstr>
      <vt:lpstr>Marketing Research Process</vt:lpstr>
      <vt:lpstr>Step 1: Define Problem</vt:lpstr>
      <vt:lpstr>Step 2: Obtaining Data</vt:lpstr>
      <vt:lpstr>Step 2: Obtaining Data</vt:lpstr>
      <vt:lpstr>Step 2: Obtaining Data</vt:lpstr>
      <vt:lpstr>Step 2: Obtaining Data</vt:lpstr>
      <vt:lpstr>Interviews</vt:lpstr>
      <vt:lpstr>Dominos Pizza Marketing Research for Product Improvement</vt:lpstr>
      <vt:lpstr>Step 2: Obtaining Data</vt:lpstr>
      <vt:lpstr>Step 2: Obtaining Data</vt:lpstr>
      <vt:lpstr>Step 3: Analyzing the Data</vt:lpstr>
      <vt:lpstr>Step 4: Recommendations</vt:lpstr>
      <vt:lpstr>Step 5: Applying Results</vt:lpstr>
      <vt:lpstr>Constructing the Questionnaire</vt:lpstr>
      <vt:lpstr>Writing Questions</vt:lpstr>
      <vt:lpstr>Writing Questionnaires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Informaiton Systems</dc:title>
  <dc:creator>vci</dc:creator>
  <cp:lastModifiedBy>vci</cp:lastModifiedBy>
  <cp:revision>8</cp:revision>
  <dcterms:created xsi:type="dcterms:W3CDTF">2012-03-12T16:52:28Z</dcterms:created>
  <dcterms:modified xsi:type="dcterms:W3CDTF">2015-02-04T19:23:56Z</dcterms:modified>
</cp:coreProperties>
</file>